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6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5" r:id="rId5"/>
    <p:sldMasterId id="2147483697" r:id="rId6"/>
    <p:sldMasterId id="2147483702" r:id="rId7"/>
    <p:sldMasterId id="2147483714" r:id="rId8"/>
    <p:sldMasterId id="2147483720" r:id="rId9"/>
    <p:sldMasterId id="2147483730" r:id="rId10"/>
  </p:sldMasterIdLst>
  <p:notesMasterIdLst>
    <p:notesMasterId r:id="rId55"/>
  </p:notesMasterIdLst>
  <p:handoutMasterIdLst>
    <p:handoutMasterId r:id="rId56"/>
  </p:handoutMasterIdLst>
  <p:sldIdLst>
    <p:sldId id="268" r:id="rId11"/>
    <p:sldId id="1928" r:id="rId12"/>
    <p:sldId id="1961" r:id="rId13"/>
    <p:sldId id="2024" r:id="rId14"/>
    <p:sldId id="1994" r:id="rId15"/>
    <p:sldId id="1919" r:id="rId16"/>
    <p:sldId id="1921" r:id="rId17"/>
    <p:sldId id="1923" r:id="rId18"/>
    <p:sldId id="1924" r:id="rId19"/>
    <p:sldId id="1922" r:id="rId20"/>
    <p:sldId id="1925" r:id="rId21"/>
    <p:sldId id="1926" r:id="rId22"/>
    <p:sldId id="2023" r:id="rId23"/>
    <p:sldId id="1988" r:id="rId24"/>
    <p:sldId id="2016" r:id="rId25"/>
    <p:sldId id="2015" r:id="rId26"/>
    <p:sldId id="1960" r:id="rId27"/>
    <p:sldId id="375" r:id="rId28"/>
    <p:sldId id="2017" r:id="rId29"/>
    <p:sldId id="2018" r:id="rId30"/>
    <p:sldId id="1989" r:id="rId31"/>
    <p:sldId id="1986" r:id="rId32"/>
    <p:sldId id="1957" r:id="rId33"/>
    <p:sldId id="1927" r:id="rId34"/>
    <p:sldId id="1938" r:id="rId35"/>
    <p:sldId id="1939" r:id="rId36"/>
    <p:sldId id="1936" r:id="rId37"/>
    <p:sldId id="1940" r:id="rId38"/>
    <p:sldId id="1953" r:id="rId39"/>
    <p:sldId id="1941" r:id="rId40"/>
    <p:sldId id="1942" r:id="rId41"/>
    <p:sldId id="1943" r:id="rId42"/>
    <p:sldId id="1954" r:id="rId43"/>
    <p:sldId id="1959" r:id="rId44"/>
    <p:sldId id="2019" r:id="rId45"/>
    <p:sldId id="1945" r:id="rId46"/>
    <p:sldId id="1947" r:id="rId47"/>
    <p:sldId id="2025" r:id="rId48"/>
    <p:sldId id="2026" r:id="rId49"/>
    <p:sldId id="1990" r:id="rId50"/>
    <p:sldId id="394" r:id="rId51"/>
    <p:sldId id="2022" r:id="rId52"/>
    <p:sldId id="2020" r:id="rId53"/>
    <p:sldId id="263" r:id="rId54"/>
  </p:sldIdLst>
  <p:sldSz cx="9144000" cy="5143500" type="screen16x9"/>
  <p:notesSz cx="9296400" cy="7010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36"/>
    <a:srgbClr val="005F4B"/>
    <a:srgbClr val="00E296"/>
    <a:srgbClr val="9D9D9C"/>
    <a:srgbClr val="00B492"/>
    <a:srgbClr val="93EB20"/>
    <a:srgbClr val="54B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DA6310-6C6A-465C-B93D-1A6DA799EF9A}" v="15" dt="2021-03-12T02:42:54.533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96" autoAdjust="0"/>
    <p:restoredTop sz="76814" autoAdjust="0"/>
  </p:normalViewPr>
  <p:slideViewPr>
    <p:cSldViewPr snapToGrid="0" showGuides="1">
      <p:cViewPr varScale="1">
        <p:scale>
          <a:sx n="115" d="100"/>
          <a:sy n="115" d="100"/>
        </p:scale>
        <p:origin x="185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255" d="100"/>
          <a:sy n="255" d="100"/>
        </p:scale>
        <p:origin x="186" y="1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6/11/relationships/changesInfo" Target="changesInfos/changesInfo1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1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theme" Target="theme/theme1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un Shin" userId="f006cbaf-5ce9-4997-9cc0-14bf25afbe96" providerId="ADAL" clId="{5BDA6310-6C6A-465C-B93D-1A6DA799EF9A}"/>
    <pc:docChg chg="custSel modSld">
      <pc:chgData name="Dongun Shin" userId="f006cbaf-5ce9-4997-9cc0-14bf25afbe96" providerId="ADAL" clId="{5BDA6310-6C6A-465C-B93D-1A6DA799EF9A}" dt="2021-03-12T02:42:54.533" v="28" actId="403"/>
      <pc:docMkLst>
        <pc:docMk/>
      </pc:docMkLst>
      <pc:sldChg chg="modSp mod">
        <pc:chgData name="Dongun Shin" userId="f006cbaf-5ce9-4997-9cc0-14bf25afbe96" providerId="ADAL" clId="{5BDA6310-6C6A-465C-B93D-1A6DA799EF9A}" dt="2021-03-12T02:41:12.290" v="12" actId="20577"/>
        <pc:sldMkLst>
          <pc:docMk/>
          <pc:sldMk cId="1194614733" sldId="268"/>
        </pc:sldMkLst>
        <pc:spChg chg="mod">
          <ac:chgData name="Dongun Shin" userId="f006cbaf-5ce9-4997-9cc0-14bf25afbe96" providerId="ADAL" clId="{5BDA6310-6C6A-465C-B93D-1A6DA799EF9A}" dt="2021-03-12T02:41:12.290" v="12" actId="20577"/>
          <ac:spMkLst>
            <pc:docMk/>
            <pc:sldMk cId="1194614733" sldId="268"/>
            <ac:spMk id="10" creationId="{46C8D4CB-0390-B642-A799-0B2CA4E9F062}"/>
          </ac:spMkLst>
        </pc:spChg>
      </pc:sldChg>
      <pc:sldChg chg="addSp delSp modSp mod">
        <pc:chgData name="Dongun Shin" userId="f006cbaf-5ce9-4997-9cc0-14bf25afbe96" providerId="ADAL" clId="{5BDA6310-6C6A-465C-B93D-1A6DA799EF9A}" dt="2021-03-12T02:42:54.533" v="28" actId="403"/>
        <pc:sldMkLst>
          <pc:docMk/>
          <pc:sldMk cId="397372727" sldId="1994"/>
        </pc:sldMkLst>
        <pc:spChg chg="add del mod">
          <ac:chgData name="Dongun Shin" userId="f006cbaf-5ce9-4997-9cc0-14bf25afbe96" providerId="ADAL" clId="{5BDA6310-6C6A-465C-B93D-1A6DA799EF9A}" dt="2021-03-12T02:42:51.176" v="27" actId="14100"/>
          <ac:spMkLst>
            <pc:docMk/>
            <pc:sldMk cId="397372727" sldId="1994"/>
            <ac:spMk id="22" creationId="{96E5F1DE-936E-4479-B2E3-7D4112FBCDA1}"/>
          </ac:spMkLst>
        </pc:spChg>
        <pc:spChg chg="add del mod">
          <ac:chgData name="Dongun Shin" userId="f006cbaf-5ce9-4997-9cc0-14bf25afbe96" providerId="ADAL" clId="{5BDA6310-6C6A-465C-B93D-1A6DA799EF9A}" dt="2021-03-12T02:42:51.176" v="27" actId="14100"/>
          <ac:spMkLst>
            <pc:docMk/>
            <pc:sldMk cId="397372727" sldId="1994"/>
            <ac:spMk id="23" creationId="{618EB8E6-790A-4694-91AB-2B99385D534D}"/>
          </ac:spMkLst>
        </pc:spChg>
        <pc:spChg chg="add del mod">
          <ac:chgData name="Dongun Shin" userId="f006cbaf-5ce9-4997-9cc0-14bf25afbe96" providerId="ADAL" clId="{5BDA6310-6C6A-465C-B93D-1A6DA799EF9A}" dt="2021-03-12T02:42:51.176" v="27" actId="14100"/>
          <ac:spMkLst>
            <pc:docMk/>
            <pc:sldMk cId="397372727" sldId="1994"/>
            <ac:spMk id="24" creationId="{9B3A6461-4261-46D7-BC63-5ED6792B3E56}"/>
          </ac:spMkLst>
        </pc:spChg>
        <pc:spChg chg="mod">
          <ac:chgData name="Dongun Shin" userId="f006cbaf-5ce9-4997-9cc0-14bf25afbe96" providerId="ADAL" clId="{5BDA6310-6C6A-465C-B93D-1A6DA799EF9A}" dt="2021-03-12T02:42:51.176" v="27" actId="14100"/>
          <ac:spMkLst>
            <pc:docMk/>
            <pc:sldMk cId="397372727" sldId="1994"/>
            <ac:spMk id="26" creationId="{C8AE781B-D2D3-43CD-A4C4-02D57F3DCF24}"/>
          </ac:spMkLst>
        </pc:spChg>
        <pc:spChg chg="mod">
          <ac:chgData name="Dongun Shin" userId="f006cbaf-5ce9-4997-9cc0-14bf25afbe96" providerId="ADAL" clId="{5BDA6310-6C6A-465C-B93D-1A6DA799EF9A}" dt="2021-03-12T02:42:51.176" v="27" actId="14100"/>
          <ac:spMkLst>
            <pc:docMk/>
            <pc:sldMk cId="397372727" sldId="1994"/>
            <ac:spMk id="27" creationId="{333B795A-0F65-48BC-874A-937F6B096B7E}"/>
          </ac:spMkLst>
        </pc:spChg>
        <pc:spChg chg="mod">
          <ac:chgData name="Dongun Shin" userId="f006cbaf-5ce9-4997-9cc0-14bf25afbe96" providerId="ADAL" clId="{5BDA6310-6C6A-465C-B93D-1A6DA799EF9A}" dt="2021-03-12T02:42:51.176" v="27" actId="14100"/>
          <ac:spMkLst>
            <pc:docMk/>
            <pc:sldMk cId="397372727" sldId="1994"/>
            <ac:spMk id="29" creationId="{D1DC3371-A0EE-4E57-A67E-59965791591E}"/>
          </ac:spMkLst>
        </pc:spChg>
        <pc:spChg chg="mod">
          <ac:chgData name="Dongun Shin" userId="f006cbaf-5ce9-4997-9cc0-14bf25afbe96" providerId="ADAL" clId="{5BDA6310-6C6A-465C-B93D-1A6DA799EF9A}" dt="2021-03-12T02:42:51.176" v="27" actId="14100"/>
          <ac:spMkLst>
            <pc:docMk/>
            <pc:sldMk cId="397372727" sldId="1994"/>
            <ac:spMk id="30" creationId="{6F24CF2B-1028-4A2A-A27D-56137A90C2FC}"/>
          </ac:spMkLst>
        </pc:spChg>
        <pc:spChg chg="add del mod">
          <ac:chgData name="Dongun Shin" userId="f006cbaf-5ce9-4997-9cc0-14bf25afbe96" providerId="ADAL" clId="{5BDA6310-6C6A-465C-B93D-1A6DA799EF9A}" dt="2021-03-12T02:42:51.176" v="27" actId="14100"/>
          <ac:spMkLst>
            <pc:docMk/>
            <pc:sldMk cId="397372727" sldId="1994"/>
            <ac:spMk id="33" creationId="{56B8401A-BB93-4FD3-AF53-F38AAC114654}"/>
          </ac:spMkLst>
        </pc:spChg>
        <pc:grpChg chg="del">
          <ac:chgData name="Dongun Shin" userId="f006cbaf-5ce9-4997-9cc0-14bf25afbe96" providerId="ADAL" clId="{5BDA6310-6C6A-465C-B93D-1A6DA799EF9A}" dt="2021-03-12T02:42:28.318" v="13" actId="478"/>
          <ac:grpSpMkLst>
            <pc:docMk/>
            <pc:sldMk cId="397372727" sldId="1994"/>
            <ac:grpSpMk id="3" creationId="{633EC0D9-14C5-49D4-BED6-8512FB7992D6}"/>
          </ac:grpSpMkLst>
        </pc:grpChg>
        <pc:grpChg chg="add mod">
          <ac:chgData name="Dongun Shin" userId="f006cbaf-5ce9-4997-9cc0-14bf25afbe96" providerId="ADAL" clId="{5BDA6310-6C6A-465C-B93D-1A6DA799EF9A}" dt="2021-03-12T02:42:54.533" v="28" actId="403"/>
          <ac:grpSpMkLst>
            <pc:docMk/>
            <pc:sldMk cId="397372727" sldId="1994"/>
            <ac:grpSpMk id="4" creationId="{6F1160D1-6D22-4CD8-9B2F-9E8E11D2C58E}"/>
          </ac:grpSpMkLst>
        </pc:grpChg>
        <pc:grpChg chg="add del mod">
          <ac:chgData name="Dongun Shin" userId="f006cbaf-5ce9-4997-9cc0-14bf25afbe96" providerId="ADAL" clId="{5BDA6310-6C6A-465C-B93D-1A6DA799EF9A}" dt="2021-03-12T02:42:51.176" v="27" actId="14100"/>
          <ac:grpSpMkLst>
            <pc:docMk/>
            <pc:sldMk cId="397372727" sldId="1994"/>
            <ac:grpSpMk id="25" creationId="{46616888-FA08-48C9-A690-0C42D614AB2C}"/>
          </ac:grpSpMkLst>
        </pc:grpChg>
        <pc:grpChg chg="add del mod">
          <ac:chgData name="Dongun Shin" userId="f006cbaf-5ce9-4997-9cc0-14bf25afbe96" providerId="ADAL" clId="{5BDA6310-6C6A-465C-B93D-1A6DA799EF9A}" dt="2021-03-12T02:42:51.176" v="27" actId="14100"/>
          <ac:grpSpMkLst>
            <pc:docMk/>
            <pc:sldMk cId="397372727" sldId="1994"/>
            <ac:grpSpMk id="28" creationId="{697FAFBF-FF2A-4211-8297-1F40C733B54A}"/>
          </ac:grpSpMkLst>
        </pc:grpChg>
        <pc:picChg chg="add del mod">
          <ac:chgData name="Dongun Shin" userId="f006cbaf-5ce9-4997-9cc0-14bf25afbe96" providerId="ADAL" clId="{5BDA6310-6C6A-465C-B93D-1A6DA799EF9A}" dt="2021-03-12T02:42:51.176" v="27" actId="14100"/>
          <ac:picMkLst>
            <pc:docMk/>
            <pc:sldMk cId="397372727" sldId="1994"/>
            <ac:picMk id="31" creationId="{93A4698B-366A-4BF5-AE8D-63BF9CE14EF6}"/>
          </ac:picMkLst>
        </pc:picChg>
        <pc:picChg chg="add del mod">
          <ac:chgData name="Dongun Shin" userId="f006cbaf-5ce9-4997-9cc0-14bf25afbe96" providerId="ADAL" clId="{5BDA6310-6C6A-465C-B93D-1A6DA799EF9A}" dt="2021-03-12T02:42:51.176" v="27" actId="14100"/>
          <ac:picMkLst>
            <pc:docMk/>
            <pc:sldMk cId="397372727" sldId="1994"/>
            <ac:picMk id="32" creationId="{8D26C336-3ACA-4BDF-A8A4-D01A2E2CD7F5}"/>
          </ac:picMkLst>
        </pc:picChg>
        <pc:picChg chg="add del mod">
          <ac:chgData name="Dongun Shin" userId="f006cbaf-5ce9-4997-9cc0-14bf25afbe96" providerId="ADAL" clId="{5BDA6310-6C6A-465C-B93D-1A6DA799EF9A}" dt="2021-03-12T02:42:51.176" v="27" actId="14100"/>
          <ac:picMkLst>
            <pc:docMk/>
            <pc:sldMk cId="397372727" sldId="1994"/>
            <ac:picMk id="34" creationId="{2065743A-46D1-44FF-9F1B-D5621CB7AF65}"/>
          </ac:picMkLst>
        </pc:picChg>
        <pc:picChg chg="add del mod">
          <ac:chgData name="Dongun Shin" userId="f006cbaf-5ce9-4997-9cc0-14bf25afbe96" providerId="ADAL" clId="{5BDA6310-6C6A-465C-B93D-1A6DA799EF9A}" dt="2021-03-12T02:42:48.288" v="26" actId="478"/>
          <ac:picMkLst>
            <pc:docMk/>
            <pc:sldMk cId="397372727" sldId="1994"/>
            <ac:picMk id="35" creationId="{96BEC43C-9837-4E0E-97E8-B0F723E6BAFD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https://esgstrategy.sharepoint.com/research/publications/2018/2018%20Data%20Protection%20Landscape/Graphics/ESG%20Research%202018%20DP%20Landscape%20Survey%20Graphics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000" b="1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ahoma"/>
                <a:ea typeface="맑은 고딕" panose="020B0503020000020004" pitchFamily="50" charset="-127"/>
                <a:cs typeface="+mn-cs"/>
              </a:defRPr>
            </a:pPr>
            <a:r>
              <a:rPr kumimoji="0" lang="en-US" sz="2000" b="1" i="0" u="none" strike="noStrike" kern="1200" cap="none" spc="0" normalizeH="0" baseline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ahoma"/>
                <a:ea typeface="맑은 고딕" panose="020B0503020000020004" pitchFamily="50" charset="-127"/>
                <a:cs typeface="+mn-cs"/>
              </a:rPr>
              <a:t>BILLION(십억) 단위 도난 기록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l" defTabSz="68603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Pct val="90000"/>
            <a:buFont typeface="Arial" pitchFamily="34" charset="0"/>
            <a:buNone/>
            <a:tabLst/>
            <a:defRPr kumimoji="0" lang="en-US" sz="2000" b="1" i="0" u="none" strike="noStrike" kern="1200" cap="none" spc="0" normalizeH="0" baseline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Tahoma"/>
              <a:ea typeface="맑은 고딕" panose="020B0503020000020004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49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7B-4787-9B13-C4476D17013B}"/>
              </c:ext>
            </c:extLst>
          </c:dPt>
          <c:dLbls>
            <c:dLbl>
              <c:idx val="0"/>
              <c:layout>
                <c:manualLayout>
                  <c:x val="-0.10262102791726281"/>
                  <c:y val="1.10024439286867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D7B-4787-9B13-C4476D17013B}"/>
                </c:ext>
              </c:extLst>
            </c:dLbl>
            <c:dLbl>
              <c:idx val="1"/>
              <c:layout>
                <c:manualLayout>
                  <c:x val="-8.3379585182776036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D7B-4787-9B13-C4476D1701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2016</c:v>
                </c:pt>
                <c:pt idx="1">
                  <c:v>1H 2017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1.37</c:v>
                </c:pt>
                <c:pt idx="1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D7B-4787-9B13-C4476D1701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32166912"/>
        <c:axId val="495978416"/>
      </c:barChart>
      <c:catAx>
        <c:axId val="532166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95978416"/>
        <c:crosses val="autoZero"/>
        <c:auto val="1"/>
        <c:lblAlgn val="ctr"/>
        <c:lblOffset val="100"/>
        <c:noMultiLvlLbl val="0"/>
      </c:catAx>
      <c:valAx>
        <c:axId val="4959784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166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5831487558900506E-2"/>
          <c:y val="0.26403562383578055"/>
          <c:w val="0.9323275312235455"/>
          <c:h val="0.49826806535518914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9D9D9C"/>
            </a:solidFill>
            <a:ln w="25400"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005F4B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1-1211-4027-A40F-F91EDA0BF536}"/>
              </c:ext>
            </c:extLst>
          </c:dPt>
          <c:dPt>
            <c:idx val="1"/>
            <c:invertIfNegative val="0"/>
            <c:bubble3D val="0"/>
            <c:spPr>
              <a:solidFill>
                <a:srgbClr val="005F4B"/>
              </a:solidFill>
              <a:ln w="25400">
                <a:noFill/>
              </a:ln>
            </c:spPr>
            <c:extLst>
              <c:ext xmlns:c16="http://schemas.microsoft.com/office/drawing/2014/chart" uri="{C3380CC4-5D6E-409C-BE32-E72D297353CC}">
                <c16:uniqueId val="{00000003-1211-4027-A40F-F91EDA0BF536}"/>
              </c:ext>
            </c:extLst>
          </c:dPt>
          <c:dLbls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1400"/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'Compliance and Cyber'!$A$299:$A$303</c:f>
              <c:strCache>
                <c:ptCount val="5"/>
                <c:pt idx="0">
                  <c:v>Very concerned</c:v>
                </c:pt>
                <c:pt idx="1">
                  <c:v>Somewhat concerned</c:v>
                </c:pt>
                <c:pt idx="2">
                  <c:v>Not very concerned</c:v>
                </c:pt>
                <c:pt idx="3">
                  <c:v>Not at all concerned</c:v>
                </c:pt>
                <c:pt idx="4">
                  <c:v>Don’t know/never considered</c:v>
                </c:pt>
              </c:strCache>
            </c:strRef>
          </c:cat>
          <c:val>
            <c:numRef>
              <c:f>'Compliance and Cyber'!$B$299:$B$303</c:f>
              <c:numCache>
                <c:formatCode>0%</c:formatCode>
                <c:ptCount val="5"/>
                <c:pt idx="0">
                  <c:v>0.27</c:v>
                </c:pt>
                <c:pt idx="1">
                  <c:v>0.43</c:v>
                </c:pt>
                <c:pt idx="2">
                  <c:v>0.25</c:v>
                </c:pt>
                <c:pt idx="3">
                  <c:v>0.04</c:v>
                </c:pt>
                <c:pt idx="4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211-4027-A40F-F91EDA0BF53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58084608"/>
        <c:axId val="458084216"/>
      </c:barChart>
      <c:catAx>
        <c:axId val="4580846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400"/>
            </a:pPr>
            <a:endParaRPr lang="ko-KR"/>
          </a:p>
        </c:txPr>
        <c:crossAx val="45808421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458084216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45808460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9525">
      <a:noFill/>
    </a:ln>
  </c:spPr>
  <c:txPr>
    <a:bodyPr/>
    <a:lstStyle/>
    <a:p>
      <a:pPr>
        <a:defRPr sz="1200" b="0" i="0" u="none" strike="noStrike" baseline="0">
          <a:solidFill>
            <a:srgbClr val="000000"/>
          </a:solidFill>
          <a:latin typeface="+mn-lt"/>
          <a:ea typeface="Arial"/>
          <a:cs typeface="Arial"/>
        </a:defRPr>
      </a:pPr>
      <a:endParaRPr lang="ko-KR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5E99C-BE4E-4355-90D5-0EE3464258D9}" type="datetimeFigureOut">
              <a:rPr lang="en-US" smtClean="0">
                <a:latin typeface="맑은 고딕" panose="020B0503020000020004" pitchFamily="50" charset="-127"/>
              </a:rPr>
              <a:t>3/12/2021</a:t>
            </a:fld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E43BF-A41D-4418-A59B-857761317DF5}" type="slidenum">
              <a:rPr lang="en-US" smtClean="0">
                <a:latin typeface="맑은 고딕" panose="020B0503020000020004" pitchFamily="50" charset="-127"/>
              </a:rPr>
              <a:t>‹#›</a:t>
            </a:fld>
            <a:endParaRPr 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11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42B9AD4B-8655-4940-A3C2-456FA4D65BFE}" type="datetimeFigureOut">
              <a:rPr lang="en-US" smtClean="0"/>
              <a:pPr/>
              <a:t>3/12/2021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650144F6-1F44-484E-96B6-CAB23FCB33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빔 코리아 신동운입니다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여기에 추가로 빔소프트웨어는 기업들이 효과적으로 데이터를 보호하고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신속하게 데이터를 복원할 수 있는 기능과 방법에 대해 소개하고자 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666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https://www.malwarebytes.com/pdf/white-papers/CTNT-Q1-2018.pdf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578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https://www.malwarebytes.com/pdf/white-papers/CTNT-Q1-2018.pdf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411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https://www.malwarebytes.com/pdf/white-papers/CTNT-Q1-2018.pdf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060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백업은 보험과 같이 데이터 사본을 단순 저장하고 있다가 데이터 손실 시 복구하는 용도 였다면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최근 백업 트렌드는 스토리지의 스냅샷과 유사하게 </a:t>
            </a:r>
            <a:r>
              <a:rPr lang="en-US" altLang="ko-KR" dirty="0"/>
              <a:t>---------------------</a:t>
            </a:r>
          </a:p>
          <a:p>
            <a:r>
              <a:rPr lang="ko-KR" altLang="en-US" dirty="0"/>
              <a:t>실제로 데이터를 복구 하지 않으면서 백업 데이터로 서비스를 즉시 재개해서 다양한 목적으로 활용을 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활용 방법에는 여러가지 있는데요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대표적으로는 패치를 사전 적용해 볼 수 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아니면 변경된 개발 소스를 적용해서 문제가 없는지 검증도 할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492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3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>
              <a:solidFill>
                <a:schemeClr val="tx1"/>
              </a:solidFill>
              <a:effectLst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0081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빔은 물리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가상화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클라우드 기반 데이터 관리 시장의 리더면서</a:t>
            </a:r>
            <a:endParaRPr lang="en-US" altLang="ko-KR" sz="900" b="0" i="0" kern="1200" dirty="0">
              <a:solidFill>
                <a:schemeClr val="tx1"/>
              </a:solidFill>
              <a:effectLst/>
              <a:latin typeface="Tahoma" charset="0"/>
              <a:ea typeface="Tahoma" charset="0"/>
              <a:cs typeface="Tahoma" charset="0"/>
            </a:endParaRPr>
          </a:p>
          <a:p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슬라이드에서 보듯이 매년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25%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이상 급성장하고 있는 회사입니다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이런 빠른 성장을 통해 현재는 유럽시장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1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위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글로벌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4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위에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랭킹되어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있습니다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endParaRPr lang="en-US" altLang="ko-KR" sz="900" b="0" i="0" kern="1200" dirty="0">
              <a:solidFill>
                <a:schemeClr val="tx1"/>
              </a:solidFill>
              <a:effectLst/>
              <a:latin typeface="Tahoma" charset="0"/>
              <a:ea typeface="Tahoma" charset="0"/>
              <a:cs typeface="Tahoma" charset="0"/>
            </a:endParaRPr>
          </a:p>
          <a:p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그 이유는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뭘까요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?</a:t>
            </a:r>
          </a:p>
          <a:p>
            <a:endParaRPr lang="en-US" altLang="ko-KR" sz="900" b="0" i="0" kern="1200" dirty="0">
              <a:solidFill>
                <a:schemeClr val="tx1"/>
              </a:solidFill>
              <a:effectLst/>
              <a:latin typeface="Tahoma" charset="0"/>
              <a:cs typeface="Tahoma" charset="0"/>
            </a:endParaRPr>
          </a:p>
          <a:p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레가시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 제품들은 단순 데이터 저장을 위해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Unix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에 초점을 맞추어 개발된 제품이라면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,</a:t>
            </a:r>
          </a:p>
          <a:p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빔 소프트웨어는 초기 가상화 백업에 초점을 맞추어 개발됐고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,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 여기에 클라우드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,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물리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x86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서버까지 지원 범위를 확대했습니다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.</a:t>
            </a:r>
          </a:p>
          <a:p>
            <a:endParaRPr lang="en-US" altLang="ko-KR" sz="900" b="0" i="0" kern="1200" dirty="0">
              <a:solidFill>
                <a:schemeClr val="tx1"/>
              </a:solidFill>
              <a:effectLst/>
              <a:latin typeface="Tahoma" charset="0"/>
              <a:cs typeface="Tahoma" charset="0"/>
            </a:endParaRPr>
          </a:p>
          <a:p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현재 전 세계적으로 어떤 인프라를 많이 사용할까요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?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당연히 가상화와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클라우드겠죠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. --------------------------------------------------</a:t>
            </a:r>
          </a:p>
          <a:p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이렇다 보니 가상화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/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클라우드 환경에 최적화된</a:t>
            </a:r>
            <a:endParaRPr lang="en-US" altLang="ko-KR" sz="900" b="0" i="0" kern="1200" dirty="0">
              <a:solidFill>
                <a:schemeClr val="tx1"/>
              </a:solidFill>
              <a:effectLst/>
              <a:latin typeface="Tahoma" charset="0"/>
              <a:cs typeface="Tahoma" charset="0"/>
            </a:endParaRPr>
          </a:p>
          <a:p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빔소프트웨어는 </a:t>
            </a:r>
            <a:r>
              <a:rPr lang="ko-KR" altLang="en-US" sz="1050" dirty="0"/>
              <a:t>다른 백업 제조사들이 제공하지 못하는 다양한 최신 기술들로</a:t>
            </a:r>
            <a:endParaRPr lang="en-US" altLang="ko-KR" sz="1050" dirty="0"/>
          </a:p>
          <a:p>
            <a:r>
              <a:rPr lang="ko-KR" altLang="en-US" sz="1050" dirty="0"/>
              <a:t>안전하게 데이터를 보호 및 복원하고</a:t>
            </a:r>
            <a:r>
              <a:rPr lang="en-US" altLang="ko-KR" sz="1050" dirty="0"/>
              <a:t>, </a:t>
            </a:r>
            <a:r>
              <a:rPr lang="ko-KR" altLang="en-US" sz="1050" dirty="0"/>
              <a:t>손쉬운 데이터 마이그레이션</a:t>
            </a:r>
            <a:r>
              <a:rPr lang="en-US" altLang="ko-KR" sz="1050" dirty="0"/>
              <a:t>, </a:t>
            </a:r>
            <a:r>
              <a:rPr lang="ko-KR" altLang="en-US" sz="1050" dirty="0"/>
              <a:t>인스턴트 복구 기능들로</a:t>
            </a:r>
            <a:endParaRPr lang="en-US" altLang="ko-KR" sz="1050" dirty="0"/>
          </a:p>
          <a:p>
            <a:r>
              <a:rPr lang="ko-KR" altLang="en-US" sz="1050" dirty="0"/>
              <a:t>고객의 비즈니스 연속성을 유지하기 위한 높은 가용성을 제공하면서 빠르게 성장하고 있습니다</a:t>
            </a:r>
            <a:r>
              <a:rPr lang="en-US" altLang="ko-KR" sz="105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681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빔은 작년에 매출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1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조원을 돌파했고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,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 </a:t>
            </a:r>
            <a:endParaRPr lang="en-US" altLang="ko-KR" sz="900" b="0" i="0" kern="1200" dirty="0">
              <a:solidFill>
                <a:schemeClr val="tx1"/>
              </a:solidFill>
              <a:effectLst/>
              <a:latin typeface="Tahoma" charset="0"/>
              <a:cs typeface="Tahoma" charset="0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다른 제조사에 비해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3.5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배 빠른 속도로 성장하고 있는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핫한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 백업 제조사입니다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900" b="0" i="0" kern="1200" dirty="0">
              <a:solidFill>
                <a:schemeClr val="tx1"/>
              </a:solidFill>
              <a:effectLst/>
              <a:latin typeface="Tahoma" charset="0"/>
              <a:cs typeface="Tahoma" charset="0"/>
            </a:endParaRPr>
          </a:p>
          <a:p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현재 전세계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33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만 고객사가 빔을 사용 중이고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,</a:t>
            </a:r>
          </a:p>
          <a:p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고객의 자체 데이터센터와 클라우드에서 사용중인 </a:t>
            </a:r>
            <a:endParaRPr lang="en-US" altLang="ko-KR" sz="900" b="0" i="0" kern="1200" dirty="0">
              <a:solidFill>
                <a:schemeClr val="tx1"/>
              </a:solidFill>
              <a:effectLst/>
              <a:latin typeface="Tahoma" charset="0"/>
              <a:ea typeface="Tahoma" charset="0"/>
              <a:cs typeface="Tahoma" charset="0"/>
            </a:endParaRPr>
          </a:p>
          <a:p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1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천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8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백만 시스템을 빔을 통해서 백업 관리하고 있습니다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endParaRPr lang="en-US" altLang="ko-KR" sz="900" b="0" i="0" kern="1200" dirty="0">
              <a:solidFill>
                <a:schemeClr val="tx1"/>
              </a:solidFill>
              <a:effectLst/>
              <a:latin typeface="Tahoma" charset="0"/>
              <a:ea typeface="Tahoma" charset="0"/>
              <a:cs typeface="Tahoma" charset="0"/>
            </a:endParaRPr>
          </a:p>
          <a:p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한가지 더 말씀을 드리면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가트너에서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현재와 같이 빔이 성장한다면</a:t>
            </a:r>
            <a:endParaRPr lang="en-US" altLang="ko-KR" sz="900" b="0" i="0" kern="1200" dirty="0">
              <a:solidFill>
                <a:schemeClr val="tx1"/>
              </a:solidFill>
              <a:effectLst/>
              <a:latin typeface="Tahoma" charset="0"/>
              <a:ea typeface="Tahoma" charset="0"/>
              <a:cs typeface="Tahoma" charset="0"/>
            </a:endParaRPr>
          </a:p>
          <a:p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2~3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년 뒤에는 글로벌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1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위가 될 거라고 예측하고 있습니다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여기까지 빔에 대한 간략한 소개를 맞추고 바로</a:t>
            </a:r>
            <a:endParaRPr lang="en-US" altLang="ko-KR" sz="900" b="0" i="0" kern="1200" dirty="0">
              <a:solidFill>
                <a:schemeClr val="tx1"/>
              </a:solidFill>
              <a:effectLst/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9749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450"/>
              </a:spcAft>
              <a:buClr>
                <a:srgbClr val="00A0D3"/>
              </a:buClr>
            </a:pPr>
            <a:r>
              <a:rPr lang="ko-KR" altLang="en-US" sz="900" b="1" dirty="0">
                <a:solidFill>
                  <a:srgbClr val="00A0D3"/>
                </a:solidFill>
                <a:latin typeface="Tahoma" charset="0"/>
                <a:ea typeface="Tahoma" charset="0"/>
                <a:cs typeface="Tahoma" charset="0"/>
              </a:rPr>
              <a:t>보안 규정 적용 및 모니터링</a:t>
            </a:r>
            <a:endParaRPr lang="en-US" altLang="ko-KR" sz="900" dirty="0">
              <a:latin typeface="Tahoma" charset="0"/>
              <a:ea typeface="Tahoma" charset="0"/>
              <a:cs typeface="Tahoma" charset="0"/>
            </a:endParaRPr>
          </a:p>
          <a:p>
            <a:pPr marL="212598" indent="-212598">
              <a:spcAft>
                <a:spcPts val="45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계층적인 보안 모델 디자인</a:t>
            </a:r>
            <a:endParaRPr lang="en-US" altLang="ko-KR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12598" indent="-212598">
              <a:spcAft>
                <a:spcPts val="45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리스크 기반하의 보안 제어 및 관리 적용</a:t>
            </a:r>
            <a:endParaRPr lang="en-US" altLang="ko-KR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12598" indent="-212598">
              <a:spcAft>
                <a:spcPts val="9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응용 프로그램 인식 보안 및 인증 기술</a:t>
            </a:r>
            <a:endParaRPr lang="en-US" altLang="ko-KR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12598" indent="-212598">
              <a:spcAft>
                <a:spcPts val="9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altLang="ko-KR" sz="9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450"/>
              </a:spcAft>
            </a:pPr>
            <a:r>
              <a:rPr lang="ko-KR" altLang="en-US" sz="900" b="1" dirty="0">
                <a:solidFill>
                  <a:srgbClr val="00A0D3"/>
                </a:solidFill>
                <a:latin typeface="Tahoma" charset="0"/>
                <a:ea typeface="Tahoma" charset="0"/>
                <a:cs typeface="Tahoma" charset="0"/>
              </a:rPr>
              <a:t>모니터 및 예방</a:t>
            </a:r>
            <a:endParaRPr lang="en-US" altLang="ko-KR" sz="900" b="1" dirty="0">
              <a:solidFill>
                <a:srgbClr val="00A0D3"/>
              </a:solidFill>
              <a:latin typeface="Tahoma" charset="0"/>
              <a:ea typeface="Tahoma" charset="0"/>
              <a:cs typeface="Tahoma" charset="0"/>
            </a:endParaRPr>
          </a:p>
          <a:p>
            <a:pPr marL="212598" indent="-212598">
              <a:spcAft>
                <a:spcPts val="450"/>
              </a:spcAft>
              <a:buClr>
                <a:schemeClr val="accent2"/>
              </a:buClr>
              <a:buFont typeface="Arial" charset="0"/>
              <a:buChar char="•"/>
            </a:pPr>
            <a:r>
              <a:rPr lang="ko-KR" altLang="en-US" sz="900" dirty="0"/>
              <a:t>전통적인 안티 바이러스 시스템 및 네트워크 정책</a:t>
            </a:r>
            <a:endParaRPr lang="en-US" altLang="ko-KR" sz="900" dirty="0"/>
          </a:p>
          <a:p>
            <a:pPr marL="212598" indent="-212598">
              <a:spcAft>
                <a:spcPts val="450"/>
              </a:spcAft>
              <a:buClr>
                <a:schemeClr val="accent2"/>
              </a:buClr>
              <a:buFont typeface="Arial" charset="0"/>
              <a:buChar char="•"/>
            </a:pPr>
            <a:r>
              <a:rPr lang="en-US" altLang="ko-KR" sz="900" dirty="0"/>
              <a:t>Firewall blockers and anti-spyware </a:t>
            </a:r>
          </a:p>
          <a:p>
            <a:pPr marL="212598" indent="-212598">
              <a:spcAft>
                <a:spcPts val="450"/>
              </a:spcAft>
              <a:buClr>
                <a:schemeClr val="accent2"/>
              </a:buClr>
              <a:buFont typeface="Arial" charset="0"/>
              <a:buChar char="•"/>
            </a:pPr>
            <a:r>
              <a:rPr lang="ko-KR" altLang="en-US" sz="900" dirty="0"/>
              <a:t>워크 스테이션에서 승인되지 않은 응용 프로그램 실행 제한</a:t>
            </a:r>
            <a:endParaRPr lang="en-US" altLang="ko-KR" sz="900" dirty="0"/>
          </a:p>
          <a:p>
            <a:pPr marL="212598" indent="-212598">
              <a:spcAft>
                <a:spcPts val="450"/>
              </a:spcAft>
            </a:pPr>
            <a:r>
              <a:rPr lang="en-US" altLang="ko-KR" sz="1500" b="1" dirty="0">
                <a:solidFill>
                  <a:srgbClr val="00A0D3"/>
                </a:solidFill>
                <a:latin typeface="Tahoma" charset="0"/>
                <a:ea typeface="Tahoma" charset="0"/>
                <a:cs typeface="Tahoma" charset="0"/>
              </a:rPr>
              <a:t>Detection methods </a:t>
            </a:r>
          </a:p>
          <a:p>
            <a:pPr marL="212598" indent="-212598">
              <a:spcAft>
                <a:spcPts val="45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80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소량의 파일을 너무 많이 읽는 프로세스에 플래그 지정</a:t>
            </a:r>
          </a:p>
          <a:p>
            <a:pPr marL="212598" indent="-212598">
              <a:spcAft>
                <a:spcPts val="45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ko-KR" altLang="en-US" sz="1500" dirty="0">
              <a:solidFill>
                <a:srgbClr val="00080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12598" indent="-212598">
              <a:spcAft>
                <a:spcPts val="45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00080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파일의 엔트로피</a:t>
            </a:r>
            <a:r>
              <a:rPr lang="en-US" altLang="ko-KR" sz="1500" dirty="0">
                <a:solidFill>
                  <a:srgbClr val="00080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ko-KR" altLang="en-US" sz="1500" dirty="0">
                <a:solidFill>
                  <a:srgbClr val="00080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시스템 내 정보의 불확실성 정도</a:t>
            </a:r>
            <a:r>
              <a:rPr lang="en-US" altLang="ko-KR" sz="1500" dirty="0">
                <a:solidFill>
                  <a:srgbClr val="00080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ko-KR" altLang="en-US" sz="1500" dirty="0">
                <a:solidFill>
                  <a:srgbClr val="00080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값을 변경하는 프로세스에 플래그 지정</a:t>
            </a:r>
          </a:p>
          <a:p>
            <a:pPr marL="714295" lvl="1" indent="-257175">
              <a:spcAft>
                <a:spcPts val="450"/>
              </a:spcAft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00080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암호화 된 파일은 보다 높은 </a:t>
            </a:r>
            <a:r>
              <a:rPr lang="ko-KR" altLang="en-US" dirty="0" err="1">
                <a:solidFill>
                  <a:srgbClr val="00080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엔티로피</a:t>
            </a:r>
            <a:r>
              <a:rPr lang="ko-KR" altLang="en-US" dirty="0">
                <a:solidFill>
                  <a:srgbClr val="00080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값을 가지고 있음</a:t>
            </a:r>
            <a:endParaRPr lang="en-US" altLang="ko-KR" dirty="0">
              <a:solidFill>
                <a:srgbClr val="00080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14295" lvl="1" indent="-257175">
              <a:spcAft>
                <a:spcPts val="450"/>
              </a:spcAft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00080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엔트로피 변경 전후 비교</a:t>
            </a:r>
            <a:endParaRPr lang="en-US" altLang="ko-KR" dirty="0">
              <a:solidFill>
                <a:srgbClr val="00080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14295" lvl="1" indent="-257175">
              <a:spcAft>
                <a:spcPts val="450"/>
              </a:spcAft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00080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수정 된 파일의 엔트로피 값이 높으면 파일이 암호화된 것으로 감지</a:t>
            </a:r>
            <a:endParaRPr lang="en-US" altLang="ko-KR" dirty="0">
              <a:solidFill>
                <a:srgbClr val="00080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12598" indent="-212598">
              <a:spcAft>
                <a:spcPts val="45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altLang="ko-KR" sz="1500" dirty="0">
              <a:solidFill>
                <a:srgbClr val="00080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12598" indent="-212598">
              <a:spcAft>
                <a:spcPts val="45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ko-KR" altLang="en-US" sz="1500" dirty="0" err="1">
                <a:solidFill>
                  <a:srgbClr val="00080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랜섬웨어를</a:t>
            </a:r>
            <a:r>
              <a:rPr lang="ko-KR" altLang="en-US" sz="1500" dirty="0">
                <a:solidFill>
                  <a:srgbClr val="00080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잡아 내기 위한 임시 파일 설정</a:t>
            </a:r>
          </a:p>
          <a:p>
            <a:pPr marL="714295" lvl="1" indent="-257175">
              <a:spcAft>
                <a:spcPts val="450"/>
              </a:spcAft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00080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사용자가 이러한 파일에 액세스 할 것으로 예상되지 않으므로 수정 시도 시 </a:t>
            </a:r>
            <a:r>
              <a:rPr lang="ko-KR" altLang="en-US" dirty="0" err="1">
                <a:solidFill>
                  <a:srgbClr val="00080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랜섬웨어로</a:t>
            </a:r>
            <a:r>
              <a:rPr lang="ko-KR" altLang="en-US" dirty="0">
                <a:solidFill>
                  <a:srgbClr val="00080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감지</a:t>
            </a:r>
            <a:endParaRPr lang="en-US" altLang="ko-KR" dirty="0">
              <a:solidFill>
                <a:srgbClr val="00080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12598" indent="-212598">
              <a:spcAft>
                <a:spcPts val="450"/>
              </a:spcAft>
              <a:buClr>
                <a:schemeClr val="accent2"/>
              </a:buClr>
              <a:buFont typeface="Arial" charset="0"/>
              <a:buChar char="•"/>
            </a:pPr>
            <a:endParaRPr lang="en-US" altLang="ko-KR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611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56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첫번째로는 백업 불문율이라고 하는 </a:t>
            </a:r>
            <a:r>
              <a:rPr lang="en-US" altLang="ko-KR" dirty="0"/>
              <a:t>3-2-1 </a:t>
            </a:r>
            <a:r>
              <a:rPr lang="ko-KR" altLang="en-US" dirty="0"/>
              <a:t>규칙입니다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부분은 </a:t>
            </a:r>
            <a:r>
              <a:rPr lang="ko-KR" altLang="en-US" dirty="0" err="1"/>
              <a:t>오이사님이</a:t>
            </a:r>
            <a:r>
              <a:rPr lang="ko-KR" altLang="en-US" dirty="0"/>
              <a:t> 앞서 설명을 </a:t>
            </a:r>
            <a:r>
              <a:rPr lang="ko-KR" altLang="en-US" dirty="0" err="1"/>
              <a:t>잘해주셨기</a:t>
            </a:r>
            <a:r>
              <a:rPr lang="ko-KR" altLang="en-US" dirty="0"/>
              <a:t> 때문에 </a:t>
            </a:r>
            <a:endParaRPr lang="en-US" altLang="ko-KR" dirty="0"/>
          </a:p>
          <a:p>
            <a:r>
              <a:rPr lang="ko-KR" altLang="en-US" dirty="0"/>
              <a:t>국내 고객 사례로 어떻게 이 규칙을 유지하는지 그림을 통해서 한번 확인해 보도록 하겠습니다</a:t>
            </a:r>
            <a:r>
              <a:rPr lang="en-US" altLang="ko-KR" dirty="0"/>
              <a:t>.</a:t>
            </a:r>
            <a:endParaRPr lang="en-GB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03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순서는 데이터 보호 트랜드와 빔 회사에 </a:t>
            </a:r>
            <a:endParaRPr lang="en-US" altLang="ko-KR" dirty="0"/>
          </a:p>
          <a:p>
            <a:r>
              <a:rPr lang="ko-KR" altLang="en-US" dirty="0"/>
              <a:t>대해서 간략하게 소개하고</a:t>
            </a:r>
            <a:endParaRPr lang="en-US" altLang="ko-KR" dirty="0"/>
          </a:p>
          <a:p>
            <a:r>
              <a:rPr lang="ko-KR" altLang="en-US" dirty="0"/>
              <a:t>그 이후에 빔소프트웨어의 효과적인 데이터 보호 기능과 </a:t>
            </a:r>
            <a:endParaRPr lang="en-US" altLang="ko-KR" dirty="0"/>
          </a:p>
          <a:p>
            <a:r>
              <a:rPr lang="ko-KR" altLang="en-US" dirty="0" err="1"/>
              <a:t>랜섬웨어로부터</a:t>
            </a:r>
            <a:r>
              <a:rPr lang="ko-KR" altLang="en-US" dirty="0"/>
              <a:t> </a:t>
            </a:r>
            <a:r>
              <a:rPr lang="ko-KR" altLang="en-US" dirty="0" err="1"/>
              <a:t>신속원</a:t>
            </a:r>
            <a:r>
              <a:rPr lang="ko-KR" altLang="en-US" dirty="0"/>
              <a:t> 데이터 복원 방법을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9940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국내의 한 고객사는 슬라이드와 같이 데이터를 안전하게 보관하기 위해 </a:t>
            </a:r>
            <a:r>
              <a:rPr lang="en-US" altLang="ko-KR" dirty="0"/>
              <a:t>3-2-1 </a:t>
            </a:r>
            <a:r>
              <a:rPr lang="ko-KR" altLang="en-US" dirty="0"/>
              <a:t>규칙을 지키고 있습니다</a:t>
            </a:r>
            <a:r>
              <a:rPr lang="en-US" altLang="ko-KR" dirty="0"/>
              <a:t>.</a:t>
            </a:r>
            <a:endParaRPr lang="en-GB" altLang="ko-KR" dirty="0"/>
          </a:p>
          <a:p>
            <a:r>
              <a:rPr lang="ko-KR" altLang="en-US" dirty="0"/>
              <a:t>스토리지 스냅샷</a:t>
            </a:r>
            <a:r>
              <a:rPr lang="en-US" altLang="ko-KR" dirty="0"/>
              <a:t>, </a:t>
            </a:r>
            <a:r>
              <a:rPr lang="ko-KR" altLang="en-US" dirty="0"/>
              <a:t>백업 장치</a:t>
            </a:r>
            <a:r>
              <a:rPr lang="en-US" altLang="ko-KR" dirty="0"/>
              <a:t>, </a:t>
            </a:r>
            <a:r>
              <a:rPr lang="en-US" altLang="ko-KR" dirty="0" err="1"/>
              <a:t>Auzre</a:t>
            </a:r>
            <a:r>
              <a:rPr lang="en-US" altLang="ko-KR" dirty="0"/>
              <a:t> </a:t>
            </a:r>
            <a:r>
              <a:rPr lang="ko-KR" altLang="en-US" dirty="0"/>
              <a:t>대한민국 중부센터에 동일 백업 데이터를 </a:t>
            </a:r>
            <a:r>
              <a:rPr lang="en-US" altLang="ko-KR" dirty="0"/>
              <a:t>3</a:t>
            </a:r>
            <a:r>
              <a:rPr lang="ko-KR" altLang="en-US" dirty="0"/>
              <a:t>벌을 보관하고 있고</a:t>
            </a:r>
            <a:r>
              <a:rPr lang="en-US" altLang="ko-KR" dirty="0"/>
              <a:t>, --------------------------</a:t>
            </a:r>
          </a:p>
          <a:p>
            <a:r>
              <a:rPr lang="ko-KR" altLang="en-US" dirty="0"/>
              <a:t>이 중에 백업 스토리지와 </a:t>
            </a:r>
            <a:r>
              <a:rPr lang="en-US" altLang="ko-KR" dirty="0"/>
              <a:t>Azure </a:t>
            </a:r>
            <a:r>
              <a:rPr lang="ko-KR" altLang="en-US" dirty="0"/>
              <a:t>대한민국 중부 센터로 두 가지 다른 미디어 타입에 저장을 해 두었습니다</a:t>
            </a:r>
            <a:r>
              <a:rPr lang="en-US" altLang="ko-KR" dirty="0"/>
              <a:t>. ------------------------------</a:t>
            </a:r>
          </a:p>
          <a:p>
            <a:r>
              <a:rPr lang="ko-KR" altLang="en-US" dirty="0"/>
              <a:t>마지막으로는 오프사이트 보관을 위해 </a:t>
            </a:r>
            <a:r>
              <a:rPr lang="en-US" altLang="ko-KR" dirty="0"/>
              <a:t>1 </a:t>
            </a:r>
            <a:r>
              <a:rPr lang="ko-KR" altLang="en-US" dirty="0"/>
              <a:t>벌의 백업 데이터를 </a:t>
            </a:r>
            <a:r>
              <a:rPr lang="en-US" altLang="ko-KR" dirty="0"/>
              <a:t>Azure </a:t>
            </a:r>
            <a:r>
              <a:rPr lang="ko-KR" altLang="en-US" dirty="0"/>
              <a:t>대한민국 남부 센터에 복제를 해서 저장하고 있습니다</a:t>
            </a:r>
            <a:r>
              <a:rPr lang="en-US" altLang="ko-KR" dirty="0"/>
              <a:t>. -------------------</a:t>
            </a:r>
          </a:p>
          <a:p>
            <a:r>
              <a:rPr lang="ko-KR" altLang="en-US" dirty="0"/>
              <a:t>이를 통해 해당 고객사는 완벽하게 백업 </a:t>
            </a:r>
            <a:r>
              <a:rPr lang="en-US" altLang="ko-KR" dirty="0"/>
              <a:t>3-2-1 </a:t>
            </a:r>
            <a:r>
              <a:rPr lang="ko-KR" altLang="en-US" dirty="0"/>
              <a:t>규칙을 준수하고 있는 대표적인 사례입니다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만약 자체 데이터 센터 전체가 </a:t>
            </a:r>
            <a:r>
              <a:rPr lang="ko-KR" altLang="en-US" dirty="0" err="1"/>
              <a:t>랜섬웨어에</a:t>
            </a:r>
            <a:r>
              <a:rPr lang="ko-KR" altLang="en-US" dirty="0"/>
              <a:t> 감염되더라도 클라우드에 있는 데이터는 안전하게 보관 유지할 수가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해커가 </a:t>
            </a:r>
            <a:r>
              <a:rPr lang="en-US" altLang="ko-KR" dirty="0"/>
              <a:t>MS Azure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접근 시도하더라도 센터를 감염시킬 때 사용한 특정 도메인 관리 계정으로는 </a:t>
            </a:r>
            <a:endParaRPr lang="en-US" altLang="ko-KR" dirty="0"/>
          </a:p>
          <a:p>
            <a:r>
              <a:rPr lang="en-US" altLang="ko-KR" dirty="0"/>
              <a:t>MS Azure</a:t>
            </a:r>
            <a:r>
              <a:rPr lang="ko-KR" altLang="en-US" dirty="0"/>
              <a:t>의 데이터까지 감염시키기에는 사실상 불가능합니다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이렇듯 최근 다수의 고객사들이 </a:t>
            </a:r>
            <a:r>
              <a:rPr lang="en-US" altLang="ko-KR" dirty="0"/>
              <a:t>MS Blob </a:t>
            </a:r>
            <a:r>
              <a:rPr lang="ko-KR" altLang="en-US" dirty="0"/>
              <a:t>오브젝트 스토리지를 온라인 소산 용도로 고려하고 전환하고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9340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두번째는 접근 제어설정 부분입니다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빔 소프트웨어에서는 센터내의 스토리지</a:t>
            </a:r>
            <a:r>
              <a:rPr lang="en-US" altLang="ko-KR" dirty="0"/>
              <a:t>, MS Azure</a:t>
            </a:r>
            <a:r>
              <a:rPr lang="ko-KR" altLang="en-US" dirty="0"/>
              <a:t>의 스토리지 등 </a:t>
            </a:r>
            <a:endParaRPr lang="en-US" altLang="ko-KR" dirty="0"/>
          </a:p>
          <a:p>
            <a:r>
              <a:rPr lang="ko-KR" altLang="en-US" dirty="0"/>
              <a:t>다양한 장치들을 백업 및 소산 장치로 사용이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여기에 외부로부터 데이터를 안전하게 유지 관리하기 위해서</a:t>
            </a:r>
            <a:endParaRPr lang="en-US" altLang="ko-KR" dirty="0"/>
          </a:p>
          <a:p>
            <a:r>
              <a:rPr lang="ko-KR" altLang="en-US" dirty="0"/>
              <a:t>빔은 백업 장치에 접근하는 유저에 대한 접근제어 관리를 제공하고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알 수 없는 사용자가 빔 백업 장치에 무단으로 접근한 경우 </a:t>
            </a:r>
            <a:endParaRPr lang="en-US" altLang="ko-KR" dirty="0"/>
          </a:p>
          <a:p>
            <a:r>
              <a:rPr lang="ko-KR" altLang="en-US" dirty="0"/>
              <a:t>데이터를 열어 볼 수 없게 암호화 기능을 제공하여 안정성을 극대화할 수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GB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860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마찬가지로 알 수 없는 사용자 또는 해커가 강제로 백업 데이터를 삭제하는 경우가 있을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빔의 내부자 공격 방어 기능을 활성화 시키면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윈도우의 휴지통과 같이 기본 설정 기간 동안 데이터를 유지하게 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해당 데이터들로 손쉽게 복구하는 기능을 제공하고 있습니다</a:t>
            </a:r>
            <a:r>
              <a:rPr lang="en-US" altLang="ko-KR" dirty="0"/>
              <a:t>.</a:t>
            </a:r>
            <a:endParaRPr lang="en-GB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199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세번째는 탐지 부분입니다</a:t>
            </a:r>
            <a:r>
              <a:rPr lang="en-US" altLang="ko-KR" dirty="0"/>
              <a:t>. </a:t>
            </a:r>
            <a:r>
              <a:rPr lang="ko-KR" altLang="en-US" dirty="0"/>
              <a:t>현실적으로 새로운 </a:t>
            </a:r>
            <a:r>
              <a:rPr lang="ko-KR" altLang="en-US" dirty="0" err="1"/>
              <a:t>랜섬웨어를</a:t>
            </a:r>
            <a:r>
              <a:rPr lang="ko-KR" altLang="en-US" dirty="0"/>
              <a:t> 사전에 예방할 수 있는 솔루션은 없다고 </a:t>
            </a:r>
            <a:r>
              <a:rPr lang="ko-KR" altLang="en-US" dirty="0" err="1"/>
              <a:t>보셔야</a:t>
            </a:r>
            <a:r>
              <a:rPr lang="ko-KR" altLang="en-US" dirty="0"/>
              <a:t> 할 </a:t>
            </a:r>
            <a:r>
              <a:rPr lang="ko-KR" altLang="en-US" dirty="0" err="1"/>
              <a:t>것같습니다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빔 소프트웨어는 보안 솔루션이 아니라 데이터 관리 솔루션입니다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당연히 </a:t>
            </a:r>
            <a:r>
              <a:rPr lang="ko-KR" altLang="en-US" dirty="0" err="1"/>
              <a:t>랜섬웨어를</a:t>
            </a:r>
            <a:r>
              <a:rPr lang="ko-KR" altLang="en-US" dirty="0"/>
              <a:t> 사전에 차단할 수는 없지만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랜섬웨어가</a:t>
            </a:r>
            <a:r>
              <a:rPr lang="ko-KR" altLang="en-US" dirty="0"/>
              <a:t> 침입을 했는지 </a:t>
            </a:r>
            <a:r>
              <a:rPr lang="ko-KR" altLang="en-US" dirty="0" err="1"/>
              <a:t>안했는지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탐지하는 모니터링 기능을 탑재하고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랜섬웨어에</a:t>
            </a:r>
            <a:r>
              <a:rPr lang="ko-KR" altLang="en-US" dirty="0"/>
              <a:t> 감염되면 가장 대표적인 증상으로 </a:t>
            </a:r>
            <a:endParaRPr lang="en-US" altLang="ko-KR" dirty="0"/>
          </a:p>
          <a:p>
            <a:r>
              <a:rPr lang="ko-KR" altLang="en-US" dirty="0"/>
              <a:t>시스템 자원인 </a:t>
            </a:r>
            <a:r>
              <a:rPr lang="en-US" altLang="ko-KR" dirty="0"/>
              <a:t>CPU</a:t>
            </a:r>
            <a:r>
              <a:rPr lang="ko-KR" altLang="en-US" dirty="0"/>
              <a:t>와 메모리 사용량이 비정상적으로 급격하게 증가하게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빔은 이러한 비정상적인 시스템 자원 사용이 발생하게 되면 </a:t>
            </a:r>
            <a:endParaRPr lang="en-US" altLang="ko-KR" dirty="0"/>
          </a:p>
          <a:p>
            <a:r>
              <a:rPr lang="ko-KR" altLang="en-US" dirty="0"/>
              <a:t>담당자에게 </a:t>
            </a:r>
            <a:r>
              <a:rPr lang="ko-KR" altLang="en-US" dirty="0" err="1"/>
              <a:t>랜섬웨어인지를</a:t>
            </a:r>
            <a:r>
              <a:rPr lang="ko-KR" altLang="en-US" dirty="0"/>
              <a:t> 판단하도록 하는 알람 기능을 제공하고 있습니다</a:t>
            </a:r>
            <a:r>
              <a:rPr lang="en-US" altLang="ko-KR" dirty="0"/>
              <a:t>.</a:t>
            </a:r>
            <a:endParaRPr lang="en-GB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29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네번째로는 빔의 가장 대표적인 기능이라 할 수 있는</a:t>
            </a:r>
            <a:endParaRPr lang="en-US" altLang="ko-KR" dirty="0"/>
          </a:p>
          <a:p>
            <a:r>
              <a:rPr lang="ko-KR" altLang="en-US" dirty="0"/>
              <a:t>단일 작업으로 </a:t>
            </a:r>
            <a:r>
              <a:rPr lang="en-US" altLang="ko-KR" dirty="0"/>
              <a:t>OS, </a:t>
            </a:r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데이터베이스를 이미지 형태로 빠르게 백업하는 기능입니다</a:t>
            </a:r>
            <a:r>
              <a:rPr lang="en-US" altLang="ko-KR" dirty="0"/>
              <a:t>. ----------------------------</a:t>
            </a:r>
          </a:p>
          <a:p>
            <a:r>
              <a:rPr lang="ko-KR" altLang="en-US" dirty="0"/>
              <a:t>당연히 데이터베이스 정합성을 유지하면서 한번에 백업을 받을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타사 제품들은 파일 단위로 백업을 컨트롤하고 </a:t>
            </a:r>
            <a:endParaRPr lang="en-US" altLang="ko-KR" dirty="0"/>
          </a:p>
          <a:p>
            <a:r>
              <a:rPr lang="en-US" altLang="ko-KR" dirty="0"/>
              <a:t>OS,</a:t>
            </a:r>
            <a:r>
              <a:rPr lang="ko-KR" altLang="en-US" dirty="0"/>
              <a:t> 파일</a:t>
            </a:r>
            <a:r>
              <a:rPr lang="en-US" altLang="ko-KR" dirty="0"/>
              <a:t>, </a:t>
            </a:r>
            <a:r>
              <a:rPr lang="ko-KR" altLang="en-US" dirty="0"/>
              <a:t>데이터베이스 별로 별도의 소프트웨어를 구매해서 </a:t>
            </a:r>
            <a:endParaRPr lang="en-US" altLang="ko-KR" dirty="0"/>
          </a:p>
          <a:p>
            <a:r>
              <a:rPr lang="ko-KR" altLang="en-US" dirty="0"/>
              <a:t>백업 작업을 구성하고 관리해야 하는 불편함이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하지만 빔은 가상화</a:t>
            </a:r>
            <a:r>
              <a:rPr lang="en-US" altLang="ko-KR" dirty="0"/>
              <a:t>/</a:t>
            </a:r>
            <a:r>
              <a:rPr lang="ko-KR" altLang="en-US" dirty="0"/>
              <a:t>물리</a:t>
            </a:r>
            <a:r>
              <a:rPr lang="en-US" altLang="ko-KR" dirty="0"/>
              <a:t>/</a:t>
            </a:r>
            <a:r>
              <a:rPr lang="ko-KR" altLang="en-US" dirty="0"/>
              <a:t>클라우드 환경의 </a:t>
            </a:r>
            <a:r>
              <a:rPr lang="en-US" altLang="ko-KR" dirty="0"/>
              <a:t>x86 </a:t>
            </a:r>
            <a:r>
              <a:rPr lang="ko-KR" altLang="en-US" dirty="0"/>
              <a:t>시스템이라면 뭐든지 단일 작업으로 고속의 이미지 백업이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당연히 변경된 </a:t>
            </a:r>
            <a:r>
              <a:rPr lang="ko-KR" altLang="en-US" dirty="0" err="1"/>
              <a:t>블럭들에</a:t>
            </a:r>
            <a:r>
              <a:rPr lang="ko-KR" altLang="en-US" dirty="0"/>
              <a:t> 대해서만 백업하는 </a:t>
            </a:r>
            <a:r>
              <a:rPr lang="ko-KR" altLang="en-US" dirty="0" err="1"/>
              <a:t>증분</a:t>
            </a:r>
            <a:r>
              <a:rPr lang="ko-KR" altLang="en-US" dirty="0"/>
              <a:t> 백업을 제공하고 </a:t>
            </a:r>
            <a:r>
              <a:rPr lang="ko-KR" altLang="en-US" dirty="0" err="1"/>
              <a:t>있구요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통해서 백업 시간을 절감하고 운영 시스템 부하를 줄일 수가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빔은 이런 이미지 백업 방법을 사용하기 때문에 다음에 설명드릴 빠르고 다양한 복구를 제공할 수가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341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대부분의 고객들은 여전히 백업 데이터는 장애가 발생했을 때에만 복구를 위해 사용한다고 생각하고 계십니다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빔은 데이터를 실제로 복구하지 않고</a:t>
            </a:r>
            <a:r>
              <a:rPr lang="en-US" altLang="ko-KR" dirty="0"/>
              <a:t>-----------</a:t>
            </a:r>
          </a:p>
          <a:p>
            <a:r>
              <a:rPr lang="ko-KR" altLang="en-US" dirty="0"/>
              <a:t>장애 발생 시 </a:t>
            </a:r>
            <a:r>
              <a:rPr lang="en-US" altLang="ko-KR" dirty="0"/>
              <a:t>------------------</a:t>
            </a:r>
          </a:p>
          <a:p>
            <a:r>
              <a:rPr lang="ko-KR" altLang="en-US" dirty="0"/>
              <a:t>클라우드에 있는 백업 데이터로 즉시 </a:t>
            </a:r>
            <a:r>
              <a:rPr lang="en-US" altLang="ko-KR" dirty="0"/>
              <a:t>VM</a:t>
            </a:r>
            <a:r>
              <a:rPr lang="ko-KR" altLang="en-US" dirty="0"/>
              <a:t>을 만들어서 </a:t>
            </a:r>
            <a:r>
              <a:rPr lang="en-US" altLang="ko-KR" dirty="0"/>
              <a:t>-----------------</a:t>
            </a:r>
          </a:p>
          <a:p>
            <a:r>
              <a:rPr lang="ko-KR" altLang="en-US" dirty="0"/>
              <a:t>서비스를 재가동하는 인스턴트 복구 기능을 제공하고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데이터베이스가 있었다면 정합성 유지 백업을 했기 때문에 정상적으로 서비스가 재개됩니다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이렇듯 몇번의 클릭으로 손쉽고 빠르게 데이터를 즉시 </a:t>
            </a:r>
            <a:r>
              <a:rPr lang="ko-KR" altLang="en-US" dirty="0" err="1"/>
              <a:t>마운트할</a:t>
            </a:r>
            <a:r>
              <a:rPr lang="ko-KR" altLang="en-US" dirty="0"/>
              <a:t> 수가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어떻게 보면 스토리지 스냅샷을 바로 </a:t>
            </a:r>
            <a:r>
              <a:rPr lang="ko-KR" altLang="en-US" dirty="0" err="1"/>
              <a:t>마운트하는게</a:t>
            </a:r>
            <a:r>
              <a:rPr lang="ko-KR" altLang="en-US" dirty="0"/>
              <a:t> 연상되시죠</a:t>
            </a:r>
            <a:r>
              <a:rPr lang="en-US" altLang="ko-KR" dirty="0"/>
              <a:t>. </a:t>
            </a:r>
            <a:r>
              <a:rPr lang="ko-KR" altLang="en-US" dirty="0"/>
              <a:t>하지만 스냅샷은 수작업이 많이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 기술은 빔이 최초 개발해서 전세계 많은 고객사들이 사용하고 있고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이런 빔의 기술로 인해 백업 데이터 활용이라는 새로운 백업 트렌드 변화를 가져오게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대부분의 빔 고객들은 필요 시 수초에서 수분 이내에 </a:t>
            </a:r>
            <a:endParaRPr lang="en-US" altLang="ko-KR" dirty="0"/>
          </a:p>
          <a:p>
            <a:r>
              <a:rPr lang="ko-KR" altLang="en-US" dirty="0"/>
              <a:t>백업본으로 </a:t>
            </a:r>
            <a:r>
              <a:rPr lang="en-US" altLang="ko-KR" dirty="0"/>
              <a:t>VM</a:t>
            </a:r>
            <a:r>
              <a:rPr lang="ko-KR" altLang="en-US" dirty="0"/>
              <a:t>을 재가동해서 다양한 용도로 사용하고 있습니다</a:t>
            </a:r>
            <a:r>
              <a:rPr lang="en-US" altLang="ko-KR" dirty="0"/>
              <a:t>.</a:t>
            </a:r>
          </a:p>
          <a:p>
            <a:endParaRPr lang="en-GB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56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즉시 복구기능을 활용해서 </a:t>
            </a:r>
            <a:endParaRPr lang="en-US" altLang="ko-KR" dirty="0"/>
          </a:p>
          <a:p>
            <a:r>
              <a:rPr lang="ko-KR" altLang="en-US" dirty="0"/>
              <a:t>빔은 새로운 기능을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바로 </a:t>
            </a:r>
            <a:r>
              <a:rPr lang="en-US" altLang="ko-KR" dirty="0"/>
              <a:t>Windows defender </a:t>
            </a:r>
            <a:r>
              <a:rPr lang="ko-KR" altLang="en-US" dirty="0"/>
              <a:t>등 보안 제품들과 연동해서 데이터 복구 시 감염 여부를 빠르게 판단하고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과정을 완벽하게 자동화 처리한 </a:t>
            </a:r>
            <a:r>
              <a:rPr lang="en-US" altLang="ko-KR" dirty="0"/>
              <a:t>Secure Restore </a:t>
            </a:r>
            <a:r>
              <a:rPr lang="ko-KR" altLang="en-US" dirty="0"/>
              <a:t>기능입니다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 다음 그림 설명</a:t>
            </a:r>
            <a:r>
              <a:rPr lang="en-US" altLang="ko-KR" dirty="0"/>
              <a:t>……</a:t>
            </a:r>
            <a:endParaRPr lang="en-GB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8408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빔 고객들이 </a:t>
            </a:r>
            <a:r>
              <a:rPr lang="ko-KR" altLang="en-US" dirty="0" err="1"/>
              <a:t>랜섬웨어나</a:t>
            </a:r>
            <a:r>
              <a:rPr lang="ko-KR" altLang="en-US" dirty="0"/>
              <a:t> 사이버 </a:t>
            </a:r>
            <a:r>
              <a:rPr lang="ko-KR" altLang="en-US" dirty="0" err="1"/>
              <a:t>위협으로부터</a:t>
            </a:r>
            <a:r>
              <a:rPr lang="ko-KR" altLang="en-US" dirty="0"/>
              <a:t> 안전하고 빠르게 복원하는 사례를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6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450"/>
              </a:spcAft>
              <a:buClr>
                <a:schemeClr val="accent2"/>
              </a:buClr>
              <a:buFont typeface="Arial" charset="0"/>
              <a:buNone/>
            </a:pPr>
            <a:r>
              <a:rPr lang="ko-KR" altLang="en-US" sz="900" dirty="0"/>
              <a:t>빠르게</a:t>
            </a:r>
            <a:r>
              <a:rPr lang="en-US" altLang="ko-KR" sz="900" dirty="0"/>
              <a:t> </a:t>
            </a:r>
            <a:r>
              <a:rPr lang="ko-KR" altLang="en-US" sz="900" dirty="0"/>
              <a:t>진화하는 </a:t>
            </a:r>
            <a:r>
              <a:rPr lang="ko-KR" altLang="en-US" sz="900" dirty="0" err="1"/>
              <a:t>랜섬웨어를</a:t>
            </a:r>
            <a:r>
              <a:rPr lang="ko-KR" altLang="en-US" sz="900" dirty="0"/>
              <a:t> 탐지하는 것은 현실적으로 불가능하기 때문에</a:t>
            </a:r>
            <a:r>
              <a:rPr lang="en-US" altLang="ko-KR" sz="900" dirty="0"/>
              <a:t>,</a:t>
            </a:r>
          </a:p>
          <a:p>
            <a:pPr marL="0" indent="0">
              <a:spcAft>
                <a:spcPts val="450"/>
              </a:spcAft>
              <a:buClr>
                <a:schemeClr val="accent2"/>
              </a:buClr>
              <a:buFont typeface="Arial" charset="0"/>
              <a:buNone/>
            </a:pPr>
            <a:r>
              <a:rPr lang="ko-KR" altLang="en-US" sz="900" dirty="0"/>
              <a:t>안정적인 백업본을 검색해서 복구를 통한 비즈니스 연속성을 확보해야 합니다</a:t>
            </a:r>
            <a:r>
              <a:rPr lang="en-US" altLang="ko-KR" sz="900" dirty="0"/>
              <a:t>.</a:t>
            </a:r>
          </a:p>
          <a:p>
            <a:pPr marL="0" indent="0">
              <a:spcAft>
                <a:spcPts val="450"/>
              </a:spcAft>
              <a:buClr>
                <a:schemeClr val="accent2"/>
              </a:buClr>
              <a:buFont typeface="Arial" charset="0"/>
              <a:buNone/>
            </a:pPr>
            <a:endParaRPr lang="en-US" altLang="ko-KR" sz="900" dirty="0"/>
          </a:p>
          <a:p>
            <a:pPr marL="0" indent="0">
              <a:spcAft>
                <a:spcPts val="450"/>
              </a:spcAft>
              <a:buClr>
                <a:schemeClr val="accent2"/>
              </a:buClr>
              <a:buFont typeface="Arial" charset="0"/>
              <a:buNone/>
            </a:pPr>
            <a:r>
              <a:rPr lang="ko-KR" altLang="en-US" sz="900" dirty="0"/>
              <a:t>그럼 고려해야할 사항이 무엇이 있을까요</a:t>
            </a:r>
            <a:r>
              <a:rPr lang="en-US" altLang="ko-KR" sz="900" dirty="0"/>
              <a:t>? ----------------------</a:t>
            </a:r>
          </a:p>
          <a:p>
            <a:pPr marL="0" indent="0">
              <a:spcAft>
                <a:spcPts val="450"/>
              </a:spcAft>
              <a:buClr>
                <a:schemeClr val="accent2"/>
              </a:buClr>
              <a:buFont typeface="Arial" charset="0"/>
              <a:buNone/>
            </a:pPr>
            <a:r>
              <a:rPr lang="ko-KR" altLang="en-US" sz="900" dirty="0"/>
              <a:t>우선 감염되지 않은 안전한 백업 데이터를 찾아야 하고</a:t>
            </a:r>
            <a:r>
              <a:rPr lang="en-US" altLang="ko-KR" sz="900" dirty="0"/>
              <a:t>, </a:t>
            </a:r>
          </a:p>
          <a:p>
            <a:pPr marL="0" indent="0">
              <a:spcAft>
                <a:spcPts val="450"/>
              </a:spcAft>
              <a:buClr>
                <a:schemeClr val="accent2"/>
              </a:buClr>
              <a:buFont typeface="Arial" charset="0"/>
              <a:buNone/>
            </a:pPr>
            <a:r>
              <a:rPr lang="ko-KR" altLang="en-US" sz="900" dirty="0"/>
              <a:t>이 부분들이 수작업이 아닌 모두 자동화로 이루어 져야만 합니다</a:t>
            </a:r>
            <a:r>
              <a:rPr lang="en-US" altLang="ko-KR" sz="900" dirty="0"/>
              <a:t>. ---------------------</a:t>
            </a:r>
          </a:p>
          <a:p>
            <a:pPr marL="0" indent="0">
              <a:spcAft>
                <a:spcPts val="450"/>
              </a:spcAft>
              <a:buClr>
                <a:schemeClr val="accent2"/>
              </a:buClr>
              <a:buFont typeface="Arial" charset="0"/>
              <a:buNone/>
            </a:pPr>
            <a:r>
              <a:rPr lang="ko-KR" altLang="en-US" sz="900" dirty="0"/>
              <a:t>그런 후에 백업 데이터를 즉시 활용하거나 고속의 복구를 통해 서비스를 재개해야만 합니다</a:t>
            </a:r>
            <a:r>
              <a:rPr lang="en-US" altLang="ko-KR" sz="900" dirty="0"/>
              <a:t>.</a:t>
            </a:r>
          </a:p>
          <a:p>
            <a:pPr marL="0" indent="0">
              <a:spcAft>
                <a:spcPts val="450"/>
              </a:spcAft>
              <a:buClr>
                <a:schemeClr val="accent2"/>
              </a:buClr>
              <a:buFont typeface="Arial" charset="0"/>
              <a:buNone/>
            </a:pPr>
            <a:endParaRPr lang="en-US" altLang="ko-KR" sz="900" dirty="0"/>
          </a:p>
          <a:p>
            <a:pPr marL="0" indent="0">
              <a:spcAft>
                <a:spcPts val="450"/>
              </a:spcAft>
              <a:buClr>
                <a:schemeClr val="accent2"/>
              </a:buClr>
              <a:buFont typeface="Arial" charset="0"/>
              <a:buNone/>
            </a:pPr>
            <a:r>
              <a:rPr lang="ko-KR" altLang="en-US" sz="900" dirty="0"/>
              <a:t>제가 알고 있는 고객사가 최근 </a:t>
            </a:r>
            <a:r>
              <a:rPr lang="ko-KR" altLang="en-US" sz="900" dirty="0" err="1"/>
              <a:t>클롭에</a:t>
            </a:r>
            <a:r>
              <a:rPr lang="ko-KR" altLang="en-US" sz="900" dirty="0"/>
              <a:t> 감염됐었습니다</a:t>
            </a:r>
            <a:r>
              <a:rPr lang="en-US" altLang="ko-KR" sz="900" dirty="0"/>
              <a:t>. </a:t>
            </a:r>
            <a:r>
              <a:rPr lang="ko-KR" altLang="en-US" sz="900" dirty="0"/>
              <a:t>해당 고객사 예를 들면</a:t>
            </a:r>
            <a:endParaRPr lang="en-US" altLang="ko-KR" sz="900" dirty="0"/>
          </a:p>
          <a:p>
            <a:pPr marL="0" indent="0">
              <a:spcAft>
                <a:spcPts val="450"/>
              </a:spcAft>
              <a:buClr>
                <a:schemeClr val="accent2"/>
              </a:buClr>
              <a:buFont typeface="Arial" charset="0"/>
              <a:buNone/>
            </a:pPr>
            <a:r>
              <a:rPr lang="ko-KR" altLang="en-US" sz="900" dirty="0"/>
              <a:t>감염되고나서 안전한 백업 데이터를 </a:t>
            </a:r>
            <a:r>
              <a:rPr lang="ko-KR" altLang="en-US" sz="900" dirty="0" err="1"/>
              <a:t>검색하는데에만</a:t>
            </a:r>
            <a:r>
              <a:rPr lang="ko-KR" altLang="en-US" sz="900" dirty="0"/>
              <a:t> </a:t>
            </a:r>
            <a:r>
              <a:rPr lang="en-US" altLang="ko-KR" sz="900" dirty="0"/>
              <a:t>2</a:t>
            </a:r>
            <a:r>
              <a:rPr lang="ko-KR" altLang="en-US" sz="900" dirty="0"/>
              <a:t>일이 소요됐다고 합니다</a:t>
            </a:r>
            <a:r>
              <a:rPr lang="en-US" altLang="ko-KR" sz="900" dirty="0"/>
              <a:t>,</a:t>
            </a:r>
          </a:p>
          <a:p>
            <a:pPr marL="0" indent="0">
              <a:spcAft>
                <a:spcPts val="450"/>
              </a:spcAft>
              <a:buClr>
                <a:schemeClr val="accent2"/>
              </a:buClr>
              <a:buFont typeface="Arial" charset="0"/>
              <a:buNone/>
            </a:pPr>
            <a:r>
              <a:rPr lang="ko-KR" altLang="en-US" sz="900" dirty="0"/>
              <a:t>안전한 데이터를 찾았다고 끝나는게 아니죠</a:t>
            </a:r>
            <a:r>
              <a:rPr lang="en-US" altLang="ko-KR" sz="900" dirty="0"/>
              <a:t>.</a:t>
            </a:r>
          </a:p>
          <a:p>
            <a:pPr marL="0" indent="0">
              <a:spcAft>
                <a:spcPts val="450"/>
              </a:spcAft>
              <a:buClr>
                <a:schemeClr val="accent2"/>
              </a:buClr>
              <a:buFont typeface="Arial" charset="0"/>
              <a:buNone/>
            </a:pPr>
            <a:r>
              <a:rPr lang="ko-KR" altLang="en-US" sz="900" dirty="0"/>
              <a:t>시스템 전체를 복구하는데 추가로 </a:t>
            </a:r>
            <a:r>
              <a:rPr lang="en-US" altLang="ko-KR" sz="900" dirty="0"/>
              <a:t>5</a:t>
            </a:r>
            <a:r>
              <a:rPr lang="ko-KR" altLang="en-US" sz="900" dirty="0"/>
              <a:t>일 정도 소요됐다고 합니다</a:t>
            </a:r>
            <a:r>
              <a:rPr lang="en-US" altLang="ko-KR" sz="900" dirty="0"/>
              <a:t>.</a:t>
            </a:r>
          </a:p>
          <a:p>
            <a:pPr marL="0" indent="0">
              <a:spcAft>
                <a:spcPts val="450"/>
              </a:spcAft>
              <a:buClr>
                <a:schemeClr val="accent2"/>
              </a:buClr>
              <a:buFont typeface="Arial" charset="0"/>
              <a:buNone/>
            </a:pPr>
            <a:r>
              <a:rPr lang="ko-KR" altLang="en-US" sz="900" dirty="0"/>
              <a:t>총 일주일이라는 긴 시간이 소요가 됐고</a:t>
            </a:r>
            <a:r>
              <a:rPr lang="en-US" altLang="ko-KR" sz="900" dirty="0"/>
              <a:t>.</a:t>
            </a:r>
          </a:p>
          <a:p>
            <a:pPr marL="0" indent="0">
              <a:spcAft>
                <a:spcPts val="450"/>
              </a:spcAft>
              <a:buClr>
                <a:schemeClr val="accent2"/>
              </a:buClr>
              <a:buFont typeface="Arial" charset="0"/>
              <a:buNone/>
            </a:pPr>
            <a:r>
              <a:rPr lang="ko-KR" altLang="en-US" sz="900" dirty="0"/>
              <a:t>일주일동안 고객사는 당연히 서비스를 재개하지 못하면서 이로 인한 비용 손실이 상당히 컸습니다</a:t>
            </a:r>
            <a:r>
              <a:rPr lang="en-US" altLang="ko-KR" sz="900" dirty="0"/>
              <a:t>.</a:t>
            </a:r>
          </a:p>
          <a:p>
            <a:pPr marL="0" indent="0">
              <a:spcAft>
                <a:spcPts val="450"/>
              </a:spcAft>
              <a:buClr>
                <a:schemeClr val="accent2"/>
              </a:buClr>
              <a:buFont typeface="Arial" charset="0"/>
              <a:buNone/>
            </a:pPr>
            <a:endParaRPr lang="en-US" altLang="ko-KR" sz="900" dirty="0"/>
          </a:p>
          <a:p>
            <a:pPr marL="0" indent="0">
              <a:spcAft>
                <a:spcPts val="450"/>
              </a:spcAft>
              <a:buClr>
                <a:schemeClr val="accent2"/>
              </a:buClr>
              <a:buFont typeface="Arial" charset="0"/>
              <a:buNone/>
            </a:pPr>
            <a:r>
              <a:rPr lang="ko-KR" altLang="en-US" sz="900" dirty="0"/>
              <a:t>그럼 빔은 어떤 방법으로 빠르게 데이터를 검색하고 복원하는지 그림을 통해 알아보겠습니다</a:t>
            </a:r>
            <a:endParaRPr lang="en-US" altLang="ko-KR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9850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 err="1"/>
              <a:t>랜섬웨어</a:t>
            </a:r>
            <a:r>
              <a:rPr lang="ko-KR" altLang="en-US" sz="1600" dirty="0"/>
              <a:t> 발견 </a:t>
            </a:r>
            <a:r>
              <a:rPr lang="ko-KR" altLang="en-US" sz="1600" dirty="0" err="1"/>
              <a:t>됐다라고</a:t>
            </a:r>
            <a:r>
              <a:rPr lang="ko-KR" altLang="en-US" sz="1600" dirty="0"/>
              <a:t> 가정을 하겠습니다</a:t>
            </a:r>
            <a:r>
              <a:rPr lang="en-US" altLang="ko-KR" sz="1600" dirty="0"/>
              <a:t>. ---------</a:t>
            </a:r>
          </a:p>
          <a:p>
            <a:r>
              <a:rPr lang="ko-KR" altLang="en-US" sz="1600" dirty="0"/>
              <a:t>첫번째로 빔은 네트워크이 분리된 </a:t>
            </a:r>
            <a:r>
              <a:rPr lang="ko-KR" altLang="en-US" sz="1600" dirty="0" err="1"/>
              <a:t>샌드박스를</a:t>
            </a:r>
            <a:r>
              <a:rPr lang="ko-KR" altLang="en-US" sz="1600" dirty="0"/>
              <a:t> 생성합니다</a:t>
            </a:r>
            <a:r>
              <a:rPr lang="en-US" altLang="ko-KR" sz="1600" dirty="0"/>
              <a:t>. ------------</a:t>
            </a:r>
          </a:p>
          <a:p>
            <a:r>
              <a:rPr lang="ko-KR" altLang="en-US" sz="1600" dirty="0"/>
              <a:t>두번째로 해당 </a:t>
            </a:r>
            <a:r>
              <a:rPr lang="ko-KR" altLang="en-US" sz="1600" dirty="0" err="1"/>
              <a:t>샌드박스에</a:t>
            </a:r>
            <a:r>
              <a:rPr lang="ko-KR" altLang="en-US" sz="1600" dirty="0"/>
              <a:t> 즉시 복구를 통해 </a:t>
            </a:r>
            <a:r>
              <a:rPr lang="en-US" altLang="ko-KR" sz="1600" dirty="0"/>
              <a:t>VM</a:t>
            </a:r>
            <a:r>
              <a:rPr lang="ko-KR" altLang="en-US" sz="1600" dirty="0"/>
              <a:t>들 서비스 재개를 하겠죠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세번째로 </a:t>
            </a:r>
            <a:r>
              <a:rPr lang="en-US" altLang="ko-KR" sz="1600" dirty="0"/>
              <a:t>Secure </a:t>
            </a:r>
            <a:r>
              <a:rPr lang="ko-KR" altLang="en-US" sz="1600" dirty="0"/>
              <a:t>복구 기능을 통해 해당 백업 데이터가 안전하지 빠르게 검증하고 안전한 백업 데이터를 확보합니다</a:t>
            </a:r>
            <a:r>
              <a:rPr lang="en-US" altLang="ko-KR" sz="1600" dirty="0"/>
              <a:t>.</a:t>
            </a:r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A853E8-D85F-5D49-95D2-E1D96ABFE2B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83091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https://www.malwarebytes.com/pdf/white-papers/CTNT-Q1-2018.pdf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4420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600" dirty="0"/>
              <a:t>그런 후에 안전한 백업 데이터로 실제 데이터를 복구 하지 않고 </a:t>
            </a:r>
            <a:endParaRPr lang="en-US" altLang="ko-KR" sz="1600" dirty="0"/>
          </a:p>
          <a:p>
            <a:r>
              <a:rPr lang="ko-KR" altLang="en-US" sz="1600" dirty="0"/>
              <a:t>즉시 복구 기능을 통해 운영 환경에서 </a:t>
            </a:r>
            <a:r>
              <a:rPr lang="en-US" altLang="ko-KR" sz="1600" dirty="0"/>
              <a:t>VM </a:t>
            </a:r>
            <a:r>
              <a:rPr lang="ko-KR" altLang="en-US" sz="1600" dirty="0"/>
              <a:t>서비스를 즉시 재가동합니다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당연히 백업그라운드로 데이터를 복구를 수행하겠죠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그런데 만약 데이터 센터의 인프라를 준비할 수 없는 상황이라면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이런 과정을 </a:t>
            </a:r>
            <a:r>
              <a:rPr lang="en-US" altLang="ko-KR" sz="1600" dirty="0"/>
              <a:t>MS </a:t>
            </a:r>
            <a:r>
              <a:rPr lang="ko-KR" altLang="en-US" sz="1600" dirty="0"/>
              <a:t>클라우드에서 수행하여 즉각 서비스를 재개할 수도 있습니다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어떻게 보면 </a:t>
            </a:r>
            <a:r>
              <a:rPr lang="en-US" altLang="ko-KR" sz="1600" dirty="0"/>
              <a:t>MS </a:t>
            </a:r>
            <a:r>
              <a:rPr lang="ko-KR" altLang="en-US" sz="1600" dirty="0"/>
              <a:t>클라우드를 </a:t>
            </a:r>
            <a:r>
              <a:rPr lang="en-US" altLang="ko-KR" sz="1600" dirty="0"/>
              <a:t>DR </a:t>
            </a:r>
            <a:r>
              <a:rPr lang="ko-KR" altLang="en-US" sz="1600" dirty="0"/>
              <a:t>센터로 구성을 한 셈이죠</a:t>
            </a:r>
            <a:r>
              <a:rPr lang="en-US" altLang="ko-KR" sz="16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A853E8-D85F-5D49-95D2-E1D96ABFE2B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417256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600" dirty="0"/>
          </a:p>
          <a:p>
            <a:br>
              <a:rPr lang="en-US" sz="1600" dirty="0"/>
            </a:br>
            <a:endParaRPr lang="en-US" sz="1600" dirty="0"/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A853E8-D85F-5D49-95D2-E1D96ABFE2B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66898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600" dirty="0"/>
          </a:p>
          <a:p>
            <a:br>
              <a:rPr lang="en-US" sz="1600" dirty="0"/>
            </a:br>
            <a:endParaRPr lang="en-US" sz="1600" dirty="0"/>
          </a:p>
          <a:p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A853E8-D85F-5D49-95D2-E1D96ABFE2B9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648434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235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https://www.malwarebytes.com/pdf/white-papers/CTNT-Q1-2018.pdf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843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랜섬웨어의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라이프 사이클을 통해 빠르게 진화</a:t>
            </a:r>
            <a:r>
              <a:rPr lang="ko-KR" altLang="en-US" sz="900" b="0" i="0" kern="1200" baseline="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과정을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보여주고 있습니다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자이언트 맨의 비밀스런 역사는 희귀 한 유전 적 장애를 가지고 평생 동안 계속 성장하는 남성의 이야기입니다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endParaRPr lang="en-US" altLang="ko-KR" sz="900" b="0" i="0" kern="1200" dirty="0">
              <a:solidFill>
                <a:schemeClr val="tx1"/>
              </a:solidFill>
              <a:effectLst/>
              <a:latin typeface="Tahoma" charset="0"/>
              <a:ea typeface="Tahoma" charset="0"/>
              <a:cs typeface="Tahoma" charset="0"/>
            </a:endParaRPr>
          </a:p>
          <a:p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첫 번째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ransomware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바이러스 인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AIDS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트로이 목마는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1989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년에 만들어졌습니다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 20,000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개의 감염된 디스켓이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WHO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의 국제 에이즈 회의 참석자에게 배포되었습니다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트로이의 주된 무기는 기본 암호화이며</a:t>
            </a:r>
            <a:r>
              <a:rPr lang="en-US" altLang="ko-KR" sz="900" b="0" i="0" kern="1200" baseline="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걸려드는 사람에게 ‘복구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도구’를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제공하는 대가로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189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달러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(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한화 약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22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만원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)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를 요구했다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 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하지만 파일을 복구하기 위해 해독 도구를 만드는데 오랜 시간이 걸리지 않았습니다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endParaRPr lang="en-US" altLang="ko-KR" sz="900" b="0" i="0" kern="1200" dirty="0">
              <a:solidFill>
                <a:schemeClr val="tx1"/>
              </a:solidFill>
              <a:effectLst/>
              <a:latin typeface="Tahoma" charset="0"/>
              <a:ea typeface="Tahoma" charset="0"/>
              <a:cs typeface="Tahoma" charset="0"/>
            </a:endParaRPr>
          </a:p>
          <a:p>
            <a:r>
              <a:rPr lang="en-US" altLang="ko-KR" sz="900" b="1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Archievus</a:t>
            </a:r>
            <a:endParaRPr lang="en-US" altLang="ko-KR" sz="900" b="1" i="0" kern="1200" dirty="0">
              <a:solidFill>
                <a:schemeClr val="tx1"/>
              </a:solidFill>
              <a:effectLst/>
              <a:latin typeface="Tahoma" charset="0"/>
              <a:ea typeface="Tahoma" charset="0"/>
              <a:cs typeface="Tahoma" charset="0"/>
            </a:endParaRPr>
          </a:p>
          <a:p>
            <a:r>
              <a:rPr lang="ko-KR" altLang="en-US" sz="900" b="1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최초의 </a:t>
            </a:r>
            <a:r>
              <a:rPr lang="en-US" altLang="ko-KR" sz="900" b="1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ransomware </a:t>
            </a:r>
            <a:r>
              <a:rPr lang="ko-KR" altLang="en-US" sz="900" b="1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악성 프로그램이 배포 된 후 새로운 </a:t>
            </a:r>
            <a:r>
              <a:rPr lang="ko-KR" altLang="en-US" sz="900" b="1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랜섬웨어가</a:t>
            </a:r>
            <a:r>
              <a:rPr lang="ko-KR" altLang="en-US" sz="900" b="1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등장하는데 약 </a:t>
            </a:r>
            <a:r>
              <a:rPr lang="en-US" altLang="ko-KR" sz="900" b="1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20 </a:t>
            </a:r>
            <a:r>
              <a:rPr lang="ko-KR" altLang="en-US" sz="900" b="1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년 </a:t>
            </a:r>
            <a:r>
              <a:rPr lang="en-US" altLang="ko-KR" sz="900" b="1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(17 </a:t>
            </a:r>
            <a:r>
              <a:rPr lang="ko-KR" altLang="en-US" sz="900" b="1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년</a:t>
            </a:r>
            <a:r>
              <a:rPr lang="en-US" altLang="ko-KR" sz="900" b="1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)</a:t>
            </a:r>
            <a:r>
              <a:rPr lang="ko-KR" altLang="en-US" sz="900" b="1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이 걸렸습니다</a:t>
            </a:r>
            <a:r>
              <a:rPr lang="en-US" altLang="ko-KR" sz="900" b="1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 </a:t>
            </a:r>
            <a:r>
              <a:rPr lang="ko-KR" altLang="en-US" sz="900" b="1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이 </a:t>
            </a:r>
            <a:r>
              <a:rPr lang="en-US" altLang="ko-KR" sz="900" b="1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RSA </a:t>
            </a:r>
            <a:r>
              <a:rPr lang="ko-KR" altLang="en-US" sz="900" b="1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암호화를 사용한 새로운 변형을 제거하는데 훨씬 더 어려웠습니다</a:t>
            </a:r>
            <a:r>
              <a:rPr lang="en-US" altLang="ko-KR" sz="900" b="1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 </a:t>
            </a:r>
            <a:r>
              <a:rPr lang="en-US" altLang="ko-KR" sz="900" b="1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Archiveus</a:t>
            </a:r>
            <a:r>
              <a:rPr lang="en-US" altLang="ko-KR" sz="900" b="1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ko-KR" altLang="en-US" sz="900" b="1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트로이 목마는 시스템의 </a:t>
            </a:r>
            <a:r>
              <a:rPr lang="en-US" altLang="ko-KR" sz="900" b="1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"My Documents"</a:t>
            </a:r>
            <a:r>
              <a:rPr lang="ko-KR" altLang="en-US" sz="900" b="1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디렉토리에 있는 모든 것을 암호화하고 사용자가 특정 웹 사이트를 통해 해독하기 위한 암호를 구매하도록 요구했습니다</a:t>
            </a:r>
            <a:r>
              <a:rPr lang="en-US" altLang="ko-KR" sz="900" b="1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endParaRPr lang="en-US" altLang="ko-KR" sz="900" b="1" i="0" kern="1200" dirty="0">
              <a:solidFill>
                <a:schemeClr val="tx1"/>
              </a:solidFill>
              <a:effectLst/>
              <a:latin typeface="Tahoma" charset="0"/>
              <a:ea typeface="Tahoma" charset="0"/>
              <a:cs typeface="Tahoma" charset="0"/>
            </a:endParaRPr>
          </a:p>
          <a:p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2009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년 즈음부터 활성화되기 시작된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비트코인은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이런 랜섬웨어 진화에 날개를 달아줬다</a:t>
            </a:r>
            <a:endParaRPr lang="en-US" altLang="ko-KR" sz="900" b="1" i="0" kern="1200" dirty="0">
              <a:solidFill>
                <a:schemeClr val="tx1"/>
              </a:solidFill>
              <a:effectLst/>
              <a:latin typeface="Tahoma" charset="0"/>
              <a:ea typeface="Tahoma" charset="0"/>
              <a:cs typeface="Tahoma" charset="0"/>
            </a:endParaRPr>
          </a:p>
          <a:p>
            <a:endParaRPr lang="en-US" altLang="ko-KR" sz="900" b="1" i="0" kern="1200" dirty="0">
              <a:solidFill>
                <a:schemeClr val="tx1"/>
              </a:solidFill>
              <a:effectLst/>
              <a:latin typeface="Tahoma" charset="0"/>
              <a:ea typeface="Tahoma" charset="0"/>
              <a:cs typeface="Tahoma" charset="0"/>
            </a:endParaRPr>
          </a:p>
          <a:p>
            <a:r>
              <a:rPr lang="en-US" altLang="ko-KR" sz="900" b="1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2011</a:t>
            </a:r>
            <a:r>
              <a:rPr lang="ko-KR" altLang="en-US" sz="900" b="1" i="0" kern="1200" dirty="0">
                <a:solidFill>
                  <a:schemeClr val="tx1"/>
                </a:solidFill>
                <a:effectLst/>
                <a:latin typeface="Tahoma" charset="0"/>
                <a:cs typeface="Tahoma" charset="0"/>
              </a:rPr>
              <a:t>년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유명 해커그룹인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어나니머스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(Anonymous)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를 사칭한 랜섬웨어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아나니머스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랜섬웨어의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등장부터</a:t>
            </a:r>
            <a:endParaRPr lang="en-US" altLang="ko-KR" sz="900" b="0" i="0" kern="1200" dirty="0">
              <a:solidFill>
                <a:schemeClr val="tx1"/>
              </a:solidFill>
              <a:effectLst/>
              <a:latin typeface="Tahoma" charset="0"/>
              <a:ea typeface="Tahoma" charset="0"/>
              <a:cs typeface="Tahoma" charset="0"/>
            </a:endParaRPr>
          </a:p>
          <a:p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2012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년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FBI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를 가장한 대표적인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랜섬웨어인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‘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레비튼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(</a:t>
            </a:r>
            <a:r>
              <a:rPr lang="en-US" altLang="ko-KR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Reveton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)’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이 유포됐으며 이후 비슷한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랜섬웨어들이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우후죽순으로 등장하게 되었습니다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레비튼은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이번 랜섬웨어 사태의 주인공인 ‘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워너크라이’와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같이 컴퓨터의 데이터를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잠궈버리고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이를 풀어주는 대가로 금전을 요구했다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이들은 주로 개인 사용자를 노렸다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endParaRPr lang="en-US" altLang="ko-KR" sz="900" b="0" i="0" kern="1200" dirty="0">
              <a:solidFill>
                <a:schemeClr val="tx1"/>
              </a:solidFill>
              <a:effectLst/>
              <a:latin typeface="Tahoma" charset="0"/>
              <a:ea typeface="Tahoma" charset="0"/>
              <a:cs typeface="Tahoma" charset="0"/>
            </a:endParaRPr>
          </a:p>
          <a:p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이 같은 전략은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2013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년부터 더욱 대담해졌다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 2013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년 </a:t>
            </a:r>
            <a:r>
              <a:rPr lang="en-US" altLang="ko-KR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CryptoLocker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는 더 큰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먹잇감을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노려 더 많은 돈을 확실히 받아내는 방향으로 진화한 것인데 주요 타깃이 대기업이나 의료기관 등 기관을 주로 노리는 쪽으로 바뀌었다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랜섬웨어는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이들 컴퓨터 네트워크의 관리자 모드에 접속해 중앙처리장치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(CPU)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뿐만 아니라 클라우드에 저장된 데이터까지 모조리 암호화해버렸습니다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</a:t>
            </a:r>
          </a:p>
          <a:p>
            <a:endParaRPr lang="en-US" altLang="ko-KR" sz="900" b="0" i="0" kern="1200" dirty="0">
              <a:solidFill>
                <a:schemeClr val="tx1"/>
              </a:solidFill>
              <a:effectLst/>
              <a:latin typeface="Tahoma" charset="0"/>
              <a:ea typeface="Tahoma" charset="0"/>
              <a:cs typeface="Tahoma" charset="0"/>
            </a:endParaRPr>
          </a:p>
          <a:p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이렇게 변형에 변형을 거듭하며 맹위를 떨치고 있는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랜섬웨어는</a:t>
            </a:r>
            <a:endParaRPr lang="en-US" altLang="ko-KR" sz="900" b="0" i="0" kern="1200" dirty="0">
              <a:solidFill>
                <a:schemeClr val="tx1"/>
              </a:solidFill>
              <a:effectLst/>
              <a:latin typeface="Tahoma" charset="0"/>
              <a:ea typeface="Tahoma" charset="0"/>
              <a:cs typeface="Tahoma" charset="0"/>
            </a:endParaRPr>
          </a:p>
          <a:p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2016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년 로키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케드베르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마데바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맥텁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패트야</a:t>
            </a:r>
            <a:r>
              <a:rPr lang="en-US" altLang="ko-KR" sz="900" b="0" i="0" kern="1200" baseline="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ko-KR" altLang="en-US" sz="900" b="0" i="0" kern="1200" baseline="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등 새로운 </a:t>
            </a:r>
            <a:r>
              <a:rPr lang="ko-KR" altLang="en-US" sz="900" b="0" i="0" kern="1200" baseline="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랜섬웨어로</a:t>
            </a:r>
            <a:r>
              <a:rPr lang="ko-KR" altLang="en-US" sz="900" b="0" i="0" kern="1200" baseline="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지속적으로 진화 및 등장했으며</a:t>
            </a:r>
            <a:r>
              <a:rPr lang="en-US" altLang="ko-KR" sz="900" b="0" i="0" kern="1200" baseline="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2017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년는</a:t>
            </a:r>
            <a:r>
              <a:rPr lang="ko-KR" altLang="en-US" sz="900" b="0" i="0" kern="1200" baseline="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전세계적으로 의료</a:t>
            </a:r>
            <a:r>
              <a:rPr lang="en-US" altLang="ko-KR" sz="900" b="0" i="0" kern="1200" baseline="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ko-KR" altLang="en-US" sz="900" b="0" i="0" kern="1200" baseline="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정부</a:t>
            </a:r>
            <a:r>
              <a:rPr lang="en-US" altLang="ko-KR" sz="900" b="0" i="0" kern="1200" baseline="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ko-KR" altLang="en-US" sz="900" b="0" i="0" kern="1200" baseline="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대기업에 이르기까지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150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여개국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최소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30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만대 이상의 컴퓨터 시스템을 마비시켜 피해액만 약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80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억달러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(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한화 약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9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조원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)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로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ko-KR" altLang="en-US" sz="900" b="0" i="0" kern="1200" baseline="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가장 피해를 많이 입힌 </a:t>
            </a:r>
            <a:r>
              <a:rPr lang="ko-KR" altLang="en-US" sz="900" b="0" i="0" kern="1200" baseline="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워너크라이가</a:t>
            </a:r>
            <a:r>
              <a:rPr lang="ko-KR" altLang="en-US" sz="900" b="0" i="0" kern="1200" baseline="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등장했으며</a:t>
            </a:r>
            <a:r>
              <a:rPr lang="en-US" altLang="ko-KR" sz="900" b="0" i="0" kern="1200" baseline="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,</a:t>
            </a:r>
            <a:r>
              <a:rPr lang="ko-KR" altLang="en-US" sz="900" b="0" i="0" kern="1200" baseline="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워너크라이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랜섬웨어는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윈도우 운영체제의 취약점을 이용했습니다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랜섬웨어에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감염된 컴퓨터가 보안에 취약한 인접 컴퓨터를 찾아 다시 공격하는 웜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(worm)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형태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랜섬웨어였습니다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..</a:t>
            </a:r>
            <a:br>
              <a:rPr lang="ko-KR" altLang="en-US" dirty="0"/>
            </a:br>
            <a:br>
              <a:rPr lang="ko-KR" altLang="en-US" dirty="0"/>
            </a:b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6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월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10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일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에레버스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랜섬웨어는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국내 중소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호스팅업체가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운영하는 리눅스 운영체제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(OS)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서버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300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대 중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153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대가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공격당햇습니다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.. 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완벽한 백업 체계의 미흡으로 국내 한 기업에서만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13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억의 몸값이 강탈된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사건이였습니다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 6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월 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27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일 감염 사례가 보고된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페트야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랜섬웨어는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우크라이나를 강타했다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페트야도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워너크라이처럼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웜 형태의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랜섬웨어로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ko-KR" altLang="en-US" sz="900" b="0" i="0" kern="1200" dirty="0" err="1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워너크라이와</a:t>
            </a:r>
            <a:r>
              <a:rPr lang="ko-KR" altLang="en-US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 유사한 취약성을 이용했다</a:t>
            </a:r>
            <a:r>
              <a:rPr lang="en-US" altLang="ko-KR" sz="900" b="0" i="0" kern="1200" dirty="0"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rPr>
              <a:t>. </a:t>
            </a:r>
            <a:endParaRPr lang="en-US" altLang="ko-KR" sz="10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170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https://www.malwarebytes.com/pdf/white-papers/CTNT-Q1-2018.pdf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854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https://www.malwarebytes.com/pdf/white-papers/CTNT-Q1-2018.pdf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326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https://www.malwarebytes.com/pdf/white-papers/CTNT-Q1-2018.pdf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9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https://www.malwarebytes.com/pdf/white-papers/CTNT-Q1-2018.pdf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324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197802"/>
            <a:ext cx="7343240" cy="7478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65760" y="3109301"/>
            <a:ext cx="5624255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8B19F-5D68-443B-83C4-B5DD3CA42C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5760" y="365760"/>
            <a:ext cx="1514792" cy="26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092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0" orient="horz" pos="2372">
          <p15:clr>
            <a:srgbClr val="FBAE40"/>
          </p15:clr>
        </p15:guide>
        <p15:guide id="1" orient="horz" pos="216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1707654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91"/>
            <a:ext cx="9144000" cy="1847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657140"/>
            <a:ext cx="8363938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2171718"/>
            <a:ext cx="8363938" cy="263228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latin typeface="맑은 고딕" panose="020B0503020000020004" pitchFamily="50" charset="-127"/>
              </a:defRPr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056100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895493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72982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-p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9BD159-27C6-42F2-BD70-0CB0F7782C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92392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3174452" cy="14957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5571" y="2081160"/>
            <a:ext cx="3178317" cy="1059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맑은 고딕" panose="020B0503020000020004" pitchFamily="50" charset="-127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139952" y="171450"/>
            <a:ext cx="4608512" cy="45605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defRPr>
            </a:lvl1pPr>
            <a:lvl2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389017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p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3923928" cy="5143500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27"/>
            <a:ext cx="3923928" cy="51364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71450"/>
            <a:ext cx="3174452" cy="14957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5760" y="2081160"/>
            <a:ext cx="3178317" cy="1059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맑은 고딕" panose="020B0503020000020004" pitchFamily="50" charset="-127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139952" y="171450"/>
            <a:ext cx="4608512" cy="45605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defRPr>
            </a:lvl1pPr>
            <a:lvl2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061240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1"/>
            <a:ext cx="8363938" cy="3718148"/>
          </a:xfrm>
        </p:spPr>
        <p:txBody>
          <a:bodyPr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latin typeface="맑은 고딕" panose="020B0503020000020004" pitchFamily="50" charset="-127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spc="0" baseline="0">
                <a:latin typeface="맑은 고딕" panose="020B0503020000020004" pitchFamily="50" charset="-127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693" marR="0" lvl="1" indent="-266693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6663485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  <a:lvl2pPr>
              <a:defRPr>
                <a:latin typeface="맑은 고딕" panose="020B0503020000020004" pitchFamily="50" charset="-127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66030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50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0"/>
            <a:ext cx="4111054" cy="3790157"/>
          </a:xfrm>
        </p:spPr>
        <p:txBody>
          <a:bodyPr>
            <a:noAutofit/>
          </a:bodyPr>
          <a:lstStyle>
            <a:lvl2pPr>
              <a:defRPr>
                <a:latin typeface="맑은 고딕" panose="020B0503020000020004" pitchFamily="50" charset="-127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09" y="1085850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201156638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1707654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00"/>
          <a:stretch/>
        </p:blipFill>
        <p:spPr>
          <a:xfrm>
            <a:off x="0" y="0"/>
            <a:ext cx="9144000" cy="1851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095" y="657140"/>
            <a:ext cx="8363938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2171718"/>
            <a:ext cx="8363938" cy="263228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latin typeface="맑은 고딕" panose="020B0503020000020004" pitchFamily="50" charset="-127"/>
              </a:defRPr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7413604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905103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197350"/>
            <a:ext cx="8484348" cy="7488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60032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336967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23850" y="1085851"/>
            <a:ext cx="8496300" cy="3718148"/>
          </a:xfrm>
        </p:spPr>
        <p:txBody>
          <a:bodyPr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693" marR="0" lvl="1" indent="-266693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040D63-4737-4730-9B43-22A7879FB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358131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23850" y="1085849"/>
            <a:ext cx="8496299" cy="3718149"/>
          </a:xfrm>
        </p:spPr>
        <p:txBody>
          <a:bodyPr>
            <a:noAutofit/>
          </a:bodyPr>
          <a:lstStyle>
            <a:lvl1pPr>
              <a:buClr>
                <a:schemeClr val="tx1">
                  <a:lumMod val="65000"/>
                  <a:lumOff val="35000"/>
                </a:schemeClr>
              </a:buClr>
              <a:defRPr/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9781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23847" y="1085850"/>
            <a:ext cx="4176145" cy="3790157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09" y="1085850"/>
            <a:ext cx="4176141" cy="3790157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233494143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6431389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952948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71451"/>
            <a:ext cx="8363938" cy="55399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5760" y="1085851"/>
            <a:ext cx="8363938" cy="3718148"/>
          </a:xfrm>
        </p:spPr>
        <p:txBody>
          <a:bodyPr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spc="0" baseline="0">
                <a:latin typeface="맑은 고딕" panose="020B0503020000020004" pitchFamily="50" charset="-127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1800" spc="0" baseline="0">
                <a:latin typeface="맑은 고딕" panose="020B0503020000020004" pitchFamily="50" charset="-127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693" marR="0" lvl="1" indent="-266693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1135208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  <a:lvl2pPr>
              <a:defRPr>
                <a:latin typeface="맑은 고딕" panose="020B0503020000020004" pitchFamily="50" charset="-127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19094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50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0"/>
            <a:ext cx="4111054" cy="3790157"/>
          </a:xfrm>
        </p:spPr>
        <p:txBody>
          <a:bodyPr>
            <a:noAutofit/>
          </a:bodyPr>
          <a:lstStyle>
            <a:lvl2pPr>
              <a:defRPr>
                <a:latin typeface="맑은 고딕" panose="020B0503020000020004" pitchFamily="50" charset="-127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09" y="1085850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295193396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1707654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91"/>
            <a:ext cx="9144000" cy="1847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657140"/>
            <a:ext cx="8363938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2171718"/>
            <a:ext cx="8363938" cy="263228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latin typeface="맑은 고딕" panose="020B0503020000020004" pitchFamily="50" charset="-127"/>
              </a:defRPr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2898662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apph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9" y="0"/>
            <a:ext cx="9141442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197350"/>
            <a:ext cx="8423524" cy="7488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90512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306967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7532577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Sapph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9" y="0"/>
            <a:ext cx="9141442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197350"/>
            <a:ext cx="8423524" cy="8309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939658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-p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9BD159-27C6-42F2-BD70-0CB0F7782C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92392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3174452" cy="14957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5571" y="2081160"/>
            <a:ext cx="3178317" cy="1059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맑은 고딕" panose="020B0503020000020004" pitchFamily="50" charset="-127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139952" y="171450"/>
            <a:ext cx="4608512" cy="45605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defRPr>
            </a:lvl1pPr>
            <a:lvl2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8295214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0" y="0"/>
            <a:ext cx="9141440" cy="514349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4" y="2197802"/>
            <a:ext cx="8423524" cy="92333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59832075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71451"/>
            <a:ext cx="8363938" cy="67710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5760" y="1085851"/>
            <a:ext cx="8363938" cy="3718148"/>
          </a:xfrm>
        </p:spPr>
        <p:txBody>
          <a:bodyPr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spc="0" baseline="0">
                <a:latin typeface="+mn-lt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1800" spc="0" baseline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693" marR="0" lvl="1" indent="-266693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6471927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4520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50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0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09" y="1085850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75535337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1707654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91"/>
            <a:ext cx="9144000" cy="1847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657140"/>
            <a:ext cx="8363938" cy="6093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2171718"/>
            <a:ext cx="8363938" cy="263228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1202267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774660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18" y="-2480"/>
            <a:ext cx="9136032" cy="514396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197350"/>
            <a:ext cx="8484348" cy="7488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rgbClr val="00B336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1194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07356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Sapph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9" y="0"/>
            <a:ext cx="9141442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2197350"/>
            <a:ext cx="8423524" cy="7488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664446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-p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9BD159-27C6-42F2-BD70-0CB0F7782C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923928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3174452" cy="14957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5571" y="2081160"/>
            <a:ext cx="3178317" cy="1059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139952" y="171450"/>
            <a:ext cx="4608512" cy="45605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791686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4" y="2197802"/>
            <a:ext cx="8423524" cy="83099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맑은 고딕" panose="020B0503020000020004" pitchFamily="50" charset="-127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E5F65-047A-4458-A5D1-6343EBE42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604" y="3871309"/>
            <a:ext cx="1514792" cy="26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5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82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30942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1"/>
            <a:ext cx="8363938" cy="3718148"/>
          </a:xfrm>
        </p:spPr>
        <p:txBody>
          <a:bodyPr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latin typeface="맑은 고딕" panose="020B0503020000020004" pitchFamily="50" charset="-127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spc="0" baseline="0">
                <a:latin typeface="맑은 고딕" panose="020B0503020000020004" pitchFamily="50" charset="-127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693" marR="0" lvl="1" indent="-266693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8597194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71451"/>
            <a:ext cx="8363938" cy="55399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맑은 고딕" panose="020B0503020000020004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5760" y="1085851"/>
            <a:ext cx="8363938" cy="3718148"/>
          </a:xfrm>
        </p:spPr>
        <p:txBody>
          <a:bodyPr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spc="0" baseline="0">
                <a:latin typeface="맑은 고딕" panose="020B0503020000020004" pitchFamily="50" charset="-127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1800" spc="0" baseline="0">
                <a:latin typeface="맑은 고딕" panose="020B0503020000020004" pitchFamily="50" charset="-127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693" marR="0" lvl="1" indent="-266693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0760667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  <a:lvl2pPr>
              <a:defRPr>
                <a:latin typeface="맑은 고딕" panose="020B0503020000020004" pitchFamily="50" charset="-127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621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50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0"/>
            <a:ext cx="4111054" cy="3790157"/>
          </a:xfrm>
        </p:spPr>
        <p:txBody>
          <a:bodyPr>
            <a:noAutofit/>
          </a:bodyPr>
          <a:lstStyle>
            <a:lvl2pPr>
              <a:defRPr>
                <a:latin typeface="맑은 고딕" panose="020B0503020000020004" pitchFamily="50" charset="-127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09" y="1085850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9785479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38.xml"/><Relationship Id="rId9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5852"/>
            <a:ext cx="8363937" cy="36461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</a:pPr>
            <a:endParaRPr lang="ru-RU" sz="18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 rot="16200000">
            <a:off x="-1156739" y="460173"/>
            <a:ext cx="1440707" cy="520365"/>
            <a:chOff x="-2080403" y="-579662"/>
            <a:chExt cx="1440707" cy="520365"/>
          </a:xfrm>
        </p:grpSpPr>
        <p:grpSp>
          <p:nvGrpSpPr>
            <p:cNvPr id="16" name="Group 15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-2080403" y="-579662"/>
              <a:ext cx="140102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Veeam corporate colors: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280" y="1"/>
            <a:ext cx="9141440" cy="51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66" r:id="rId2"/>
    <p:sldLayoutId id="2147483678" r:id="rId3"/>
    <p:sldLayoutId id="2147483674" r:id="rId4"/>
    <p:sldLayoutId id="2147483695" r:id="rId5"/>
    <p:sldLayoutId id="2147483700" r:id="rId6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맑은 고딕" panose="020B0503020000020004" pitchFamily="50" charset="-127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맑은 고딕" panose="020B0503020000020004" pitchFamily="50" charset="-127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맑은 고딕" panose="020B0503020000020004" pitchFamily="50" charset="-127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맑은 고딕" panose="020B0503020000020004" pitchFamily="50" charset="-127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맑은 고딕" panose="020B0503020000020004" pitchFamily="50" charset="-127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0" userDrawn="1">
          <p15:clr>
            <a:srgbClr val="F26B43"/>
          </p15:clr>
        </p15:guide>
        <p15:guide id="2" pos="230" userDrawn="1">
          <p15:clr>
            <a:srgbClr val="F26B43"/>
          </p15:clr>
        </p15:guide>
        <p15:guide id="3" pos="5524" userDrawn="1">
          <p15:clr>
            <a:srgbClr val="F26B43"/>
          </p15:clr>
        </p15:guide>
        <p15:guide id="4" orient="horz" pos="30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088158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156739" y="460173"/>
            <a:ext cx="1440707" cy="520365"/>
            <a:chOff x="-2080403" y="-579662"/>
            <a:chExt cx="1440707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80403" y="-579662"/>
              <a:ext cx="140102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Veeam corporate colors: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2C910BCC-B153-4957-868A-6D47A5BC2E33}"/>
              </a:ext>
            </a:extLst>
          </p:cNvPr>
          <p:cNvGrpSpPr/>
          <p:nvPr userDrawn="1"/>
        </p:nvGrpSpPr>
        <p:grpSpPr>
          <a:xfrm>
            <a:off x="0" y="4655768"/>
            <a:ext cx="9144000" cy="487733"/>
            <a:chOff x="0" y="6207690"/>
            <a:chExt cx="12192000" cy="650310"/>
          </a:xfrm>
        </p:grpSpPr>
        <p:sp>
          <p:nvSpPr>
            <p:cNvPr id="25" name="Rectangle: Single Corner Rounded 13">
              <a:extLst>
                <a:ext uri="{FF2B5EF4-FFF2-40B4-BE49-F238E27FC236}">
                  <a16:creationId xmlns:a16="http://schemas.microsoft.com/office/drawing/2014/main" id="{47DA2760-46AF-4A6E-8607-5B1A03D661F6}"/>
                </a:ext>
              </a:extLst>
            </p:cNvPr>
            <p:cNvSpPr/>
            <p:nvPr userDrawn="1"/>
          </p:nvSpPr>
          <p:spPr bwMode="auto">
            <a:xfrm flipH="1">
              <a:off x="9840416" y="6207690"/>
              <a:ext cx="2351581" cy="560935"/>
            </a:xfrm>
            <a:prstGeom prst="round1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57" fontAlgn="base">
                <a:spcBef>
                  <a:spcPct val="0"/>
                </a:spcBef>
                <a:spcAft>
                  <a:spcPct val="0"/>
                </a:spcAft>
              </a:pPr>
              <a:endParaRPr lang="en-US" sz="101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26" name="Rectangle 15">
              <a:extLst>
                <a:ext uri="{FF2B5EF4-FFF2-40B4-BE49-F238E27FC236}">
                  <a16:creationId xmlns:a16="http://schemas.microsoft.com/office/drawing/2014/main" id="{05DEF514-6C41-4488-808E-75C72230BC15}"/>
                </a:ext>
              </a:extLst>
            </p:cNvPr>
            <p:cNvSpPr/>
            <p:nvPr userDrawn="1"/>
          </p:nvSpPr>
          <p:spPr>
            <a:xfrm>
              <a:off x="0" y="6721720"/>
              <a:ext cx="12192000" cy="136280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76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914F594-A318-4786-971C-37AF293BC2ED}"/>
              </a:ext>
            </a:extLst>
          </p:cNvPr>
          <p:cNvSpPr txBox="1"/>
          <p:nvPr userDrawn="1"/>
        </p:nvSpPr>
        <p:spPr>
          <a:xfrm>
            <a:off x="389438" y="4918436"/>
            <a:ext cx="3943387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25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맑은 고딕" panose="020B0503020000020004" pitchFamily="50" charset="-127"/>
              </a:rPr>
              <a:t>© 2019 Veeam Software. Confidential information. All rights reserved. All trademarks are the property of their respective owners.</a:t>
            </a:r>
          </a:p>
        </p:txBody>
      </p:sp>
      <p:pic>
        <p:nvPicPr>
          <p:cNvPr id="28" name="Picture 18">
            <a:extLst>
              <a:ext uri="{FF2B5EF4-FFF2-40B4-BE49-F238E27FC236}">
                <a16:creationId xmlns:a16="http://schemas.microsoft.com/office/drawing/2014/main" id="{29E7765A-FC68-4B5D-826E-E153C28998E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4986" y="4800758"/>
            <a:ext cx="1234338" cy="21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0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9" r:id="rId4"/>
    <p:sldLayoutId id="2147483691" r:id="rId5"/>
    <p:sldLayoutId id="2147483693" r:id="rId6"/>
    <p:sldLayoutId id="2147483711" r:id="rId7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1" strike="noStrike" kern="1200" cap="none" spc="0" baseline="0" dirty="0" smtClean="0">
          <a:ln w="3175">
            <a:noFill/>
          </a:ln>
          <a:solidFill>
            <a:srgbClr val="00B336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Arial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맑은 고딕" panose="020B0503020000020004" pitchFamily="50" charset="-127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7" y="1088157"/>
            <a:ext cx="8363937" cy="364383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129077" y="4963255"/>
            <a:ext cx="3768660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맑은 고딕" panose="020B0503020000020004" pitchFamily="50" charset="-127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7" name="Group 6"/>
          <p:cNvGrpSpPr/>
          <p:nvPr userDrawn="1"/>
        </p:nvGrpSpPr>
        <p:grpSpPr>
          <a:xfrm rot="16200000">
            <a:off x="-1156739" y="460173"/>
            <a:ext cx="1440707" cy="520365"/>
            <a:chOff x="-2080403" y="-579662"/>
            <a:chExt cx="1440707" cy="520365"/>
          </a:xfrm>
        </p:grpSpPr>
        <p:grpSp>
          <p:nvGrpSpPr>
            <p:cNvPr id="8" name="Group 7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-2080403" y="-579662"/>
              <a:ext cx="140102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260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1" strike="noStrike" kern="1200" cap="none" spc="0" baseline="0" dirty="0">
          <a:ln w="3175">
            <a:noFill/>
          </a:ln>
          <a:solidFill>
            <a:srgbClr val="00B336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Arial" charset="0"/>
        </a:defRPr>
      </a:lvl1pPr>
    </p:titleStyle>
    <p:bodyStyle>
      <a:lvl1pPr marL="0" indent="0" algn="l" defTabSz="686047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400" kern="1200" spc="0" baseline="0">
          <a:solidFill>
            <a:schemeClr val="tx1">
              <a:lumMod val="50000"/>
              <a:lumOff val="50000"/>
            </a:schemeClr>
          </a:solidFill>
          <a:latin typeface="맑은 고딕" panose="020B0503020000020004" pitchFamily="50" charset="-127"/>
          <a:ea typeface="+mn-ea"/>
          <a:cs typeface="+mn-cs"/>
        </a:defRPr>
      </a:lvl1pPr>
      <a:lvl2pPr marL="342900" indent="-342900" algn="l" defTabSz="686047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맑은 고딕" panose="020B0503020000020004" pitchFamily="50" charset="-127"/>
          <a:ea typeface="+mn-ea"/>
          <a:cs typeface="+mn-cs"/>
        </a:defRPr>
      </a:lvl2pPr>
      <a:lvl3pPr marL="686074" indent="-213207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89" indent="-167946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74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99" indent="-172710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629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652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76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700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2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47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7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9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11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14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6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8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8158"/>
            <a:ext cx="836393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89437" y="4963255"/>
            <a:ext cx="3768660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맑은 고딕" panose="020B0503020000020004" pitchFamily="50" charset="-127"/>
              </a:rPr>
              <a:t>© 2017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156739" y="460173"/>
            <a:ext cx="1440707" cy="520365"/>
            <a:chOff x="-2080403" y="-579662"/>
            <a:chExt cx="1440707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80403" y="-579662"/>
              <a:ext cx="140102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93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1" strike="noStrike" kern="1200" cap="none" spc="0" baseline="0" dirty="0">
          <a:ln w="3175">
            <a:noFill/>
          </a:ln>
          <a:solidFill>
            <a:srgbClr val="00B336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Arial" charset="0"/>
        </a:defRPr>
      </a:lvl1pPr>
    </p:titleStyle>
    <p:bodyStyle>
      <a:lvl1pPr marL="271457" indent="-271457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Char char="•"/>
        <a:defRPr sz="2400" kern="1200" spc="0" baseline="0">
          <a:solidFill>
            <a:schemeClr val="tx1">
              <a:lumMod val="50000"/>
              <a:lumOff val="50000"/>
            </a:schemeClr>
          </a:solidFill>
          <a:latin typeface="맑은 고딕" panose="020B0503020000020004" pitchFamily="50" charset="-127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847" y="171451"/>
            <a:ext cx="8496299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850" y="1088158"/>
            <a:ext cx="849630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89437" y="4963255"/>
            <a:ext cx="3768660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맑은 고딕" panose="020B0503020000020004" pitchFamily="50" charset="-127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156739" y="460173"/>
            <a:ext cx="1440707" cy="520365"/>
            <a:chOff x="-2080403" y="-579662"/>
            <a:chExt cx="1440707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80403" y="-579662"/>
              <a:ext cx="140102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맑은 고딕" panose="020B0503020000020004" pitchFamily="50" charset="-127"/>
                </a:rPr>
                <a:t>Use an eyedropper to choose </a:t>
              </a:r>
              <a:br>
                <a:rPr lang="en-US" sz="7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맑은 고딕" panose="020B0503020000020004" pitchFamily="50" charset="-127"/>
                </a:rPr>
              </a:br>
              <a:r>
                <a:rPr lang="en-US" sz="7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맑은 고딕" panose="020B0503020000020004" pitchFamily="50" charset="-127"/>
                </a:rPr>
                <a:t>one of </a:t>
              </a:r>
              <a:r>
                <a:rPr lang="en-US" sz="700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맑은 고딕" panose="020B0503020000020004" pitchFamily="50" charset="-127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216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1" strike="noStrike" kern="1200" cap="none" spc="0" baseline="0" dirty="0">
          <a:ln w="3175">
            <a:noFill/>
          </a:ln>
          <a:solidFill>
            <a:srgbClr val="00B336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Arial" charset="0"/>
        </a:defRPr>
      </a:lvl1pPr>
    </p:titleStyle>
    <p:bodyStyle>
      <a:lvl1pPr marL="271457" indent="-271457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Char char="•"/>
        <a:defRPr sz="2400" kern="1200" spc="0" baseline="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556">
          <p15:clr>
            <a:srgbClr val="F26B43"/>
          </p15:clr>
        </p15:guide>
        <p15:guide id="2" pos="20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088158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156739" y="460173"/>
            <a:ext cx="1440707" cy="520365"/>
            <a:chOff x="-2080403" y="-579662"/>
            <a:chExt cx="1440707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80403" y="-579662"/>
              <a:ext cx="1401025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anose="020B0503020000020004" pitchFamily="50" charset="-127"/>
                </a:rPr>
                <a:t>Veeam corporate colors: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2C910BCC-B153-4957-868A-6D47A5BC2E33}"/>
              </a:ext>
            </a:extLst>
          </p:cNvPr>
          <p:cNvGrpSpPr/>
          <p:nvPr userDrawn="1"/>
        </p:nvGrpSpPr>
        <p:grpSpPr>
          <a:xfrm>
            <a:off x="0" y="4655768"/>
            <a:ext cx="9144000" cy="487733"/>
            <a:chOff x="0" y="6207690"/>
            <a:chExt cx="12192000" cy="650310"/>
          </a:xfrm>
        </p:grpSpPr>
        <p:sp>
          <p:nvSpPr>
            <p:cNvPr id="25" name="Rectangle: Single Corner Rounded 13">
              <a:extLst>
                <a:ext uri="{FF2B5EF4-FFF2-40B4-BE49-F238E27FC236}">
                  <a16:creationId xmlns:a16="http://schemas.microsoft.com/office/drawing/2014/main" id="{47DA2760-46AF-4A6E-8607-5B1A03D661F6}"/>
                </a:ext>
              </a:extLst>
            </p:cNvPr>
            <p:cNvSpPr/>
            <p:nvPr userDrawn="1"/>
          </p:nvSpPr>
          <p:spPr bwMode="auto">
            <a:xfrm flipH="1">
              <a:off x="9840416" y="6207690"/>
              <a:ext cx="2351581" cy="560935"/>
            </a:xfrm>
            <a:prstGeom prst="round1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57" fontAlgn="base">
                <a:spcBef>
                  <a:spcPct val="0"/>
                </a:spcBef>
                <a:spcAft>
                  <a:spcPct val="0"/>
                </a:spcAft>
              </a:pPr>
              <a:endParaRPr lang="en-US" sz="101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26" name="Rectangle 15">
              <a:extLst>
                <a:ext uri="{FF2B5EF4-FFF2-40B4-BE49-F238E27FC236}">
                  <a16:creationId xmlns:a16="http://schemas.microsoft.com/office/drawing/2014/main" id="{05DEF514-6C41-4488-808E-75C72230BC15}"/>
                </a:ext>
              </a:extLst>
            </p:cNvPr>
            <p:cNvSpPr/>
            <p:nvPr userDrawn="1"/>
          </p:nvSpPr>
          <p:spPr>
            <a:xfrm>
              <a:off x="0" y="6721720"/>
              <a:ext cx="12192000" cy="136280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76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914F594-A318-4786-971C-37AF293BC2ED}"/>
              </a:ext>
            </a:extLst>
          </p:cNvPr>
          <p:cNvSpPr txBox="1"/>
          <p:nvPr userDrawn="1"/>
        </p:nvSpPr>
        <p:spPr>
          <a:xfrm>
            <a:off x="389438" y="4918436"/>
            <a:ext cx="3943387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25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맑은 고딕" panose="020B0503020000020004" pitchFamily="50" charset="-127"/>
              </a:rPr>
              <a:t>© 2019 Veeam Software. Confidential information. All rights reserved. All trademarks are the property of their respective owners.</a:t>
            </a:r>
          </a:p>
        </p:txBody>
      </p:sp>
      <p:pic>
        <p:nvPicPr>
          <p:cNvPr id="28" name="Picture 18">
            <a:extLst>
              <a:ext uri="{FF2B5EF4-FFF2-40B4-BE49-F238E27FC236}">
                <a16:creationId xmlns:a16="http://schemas.microsoft.com/office/drawing/2014/main" id="{29E7765A-FC68-4B5D-826E-E153C28998E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4986" y="4800758"/>
            <a:ext cx="1234338" cy="21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0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1" strike="noStrike" kern="1200" cap="none" spc="0" baseline="0" dirty="0" smtClean="0">
          <a:ln w="3175">
            <a:noFill/>
          </a:ln>
          <a:solidFill>
            <a:srgbClr val="00B336"/>
          </a:solidFill>
          <a:effectLst/>
          <a:latin typeface="맑은 고딕" panose="020B0503020000020004" pitchFamily="50" charset="-127"/>
          <a:ea typeface="맑은 고딕" panose="020B0503020000020004" pitchFamily="50" charset="-127"/>
          <a:cs typeface="Arial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맑은 고딕" panose="020B0503020000020004" pitchFamily="50" charset="-127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088158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:a16="http://schemas.microsoft.com/office/drawing/2014/main" id="{2C910BCC-B153-4957-868A-6D47A5BC2E33}"/>
              </a:ext>
            </a:extLst>
          </p:cNvPr>
          <p:cNvGrpSpPr/>
          <p:nvPr userDrawn="1"/>
        </p:nvGrpSpPr>
        <p:grpSpPr>
          <a:xfrm>
            <a:off x="0" y="4655768"/>
            <a:ext cx="9144000" cy="487733"/>
            <a:chOff x="0" y="6207690"/>
            <a:chExt cx="12192000" cy="650310"/>
          </a:xfrm>
        </p:grpSpPr>
        <p:sp>
          <p:nvSpPr>
            <p:cNvPr id="25" name="Rectangle: Single Corner Rounded 13">
              <a:extLst>
                <a:ext uri="{FF2B5EF4-FFF2-40B4-BE49-F238E27FC236}">
                  <a16:creationId xmlns:a16="http://schemas.microsoft.com/office/drawing/2014/main" id="{47DA2760-46AF-4A6E-8607-5B1A03D661F6}"/>
                </a:ext>
              </a:extLst>
            </p:cNvPr>
            <p:cNvSpPr/>
            <p:nvPr userDrawn="1"/>
          </p:nvSpPr>
          <p:spPr bwMode="auto">
            <a:xfrm flipH="1">
              <a:off x="9840416" y="6207690"/>
              <a:ext cx="2351581" cy="560935"/>
            </a:xfrm>
            <a:prstGeom prst="round1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57" fontAlgn="base">
                <a:spcBef>
                  <a:spcPct val="0"/>
                </a:spcBef>
                <a:spcAft>
                  <a:spcPct val="0"/>
                </a:spcAft>
              </a:pPr>
              <a:endParaRPr lang="en-US" sz="101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15">
              <a:extLst>
                <a:ext uri="{FF2B5EF4-FFF2-40B4-BE49-F238E27FC236}">
                  <a16:creationId xmlns:a16="http://schemas.microsoft.com/office/drawing/2014/main" id="{05DEF514-6C41-4488-808E-75C72230BC15}"/>
                </a:ext>
              </a:extLst>
            </p:cNvPr>
            <p:cNvSpPr/>
            <p:nvPr userDrawn="1"/>
          </p:nvSpPr>
          <p:spPr>
            <a:xfrm>
              <a:off x="0" y="6721720"/>
              <a:ext cx="12192000" cy="136280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76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914F594-A318-4786-971C-37AF293BC2ED}"/>
              </a:ext>
            </a:extLst>
          </p:cNvPr>
          <p:cNvSpPr txBox="1"/>
          <p:nvPr userDrawn="1"/>
        </p:nvSpPr>
        <p:spPr>
          <a:xfrm>
            <a:off x="389438" y="4918436"/>
            <a:ext cx="3842399" cy="8079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25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pic>
        <p:nvPicPr>
          <p:cNvPr id="28" name="Picture 18">
            <a:extLst>
              <a:ext uri="{FF2B5EF4-FFF2-40B4-BE49-F238E27FC236}">
                <a16:creationId xmlns:a16="http://schemas.microsoft.com/office/drawing/2014/main" id="{29E7765A-FC68-4B5D-826E-E153C28998E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4986" y="4800758"/>
            <a:ext cx="1234338" cy="21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53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1" strike="noStrike" kern="1200" cap="none" spc="0" baseline="0" dirty="0" smtClean="0">
          <a:ln w="3175">
            <a:noFill/>
          </a:ln>
          <a:solidFill>
            <a:srgbClr val="00B336"/>
          </a:solidFill>
          <a:effectLst/>
          <a:latin typeface="Tahoma" panose="020B0604030504040204" pitchFamily="34" charset="0"/>
          <a:ea typeface="맑은 고딕" panose="020B0503020000020004" pitchFamily="50" charset="-127"/>
          <a:cs typeface="Arial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veeam.com/wp-cross-cloud-data-protection-multi-cloud-complexity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hyperlink" Target="https://451research.com/images/Marketing/press_releases/Pre_Re-Invent_2018_press_release_final_11_22.pdf" TargetMode="Externa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13" Type="http://schemas.openxmlformats.org/officeDocument/2006/relationships/image" Target="../media/image71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12" Type="http://schemas.openxmlformats.org/officeDocument/2006/relationships/image" Target="../media/image7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11" Type="http://schemas.openxmlformats.org/officeDocument/2006/relationships/image" Target="../media/image69.emf"/><Relationship Id="rId5" Type="http://schemas.openxmlformats.org/officeDocument/2006/relationships/image" Target="../media/image61.png"/><Relationship Id="rId10" Type="http://schemas.openxmlformats.org/officeDocument/2006/relationships/image" Target="../media/image68.emf"/><Relationship Id="rId4" Type="http://schemas.openxmlformats.org/officeDocument/2006/relationships/image" Target="../media/image60.png"/><Relationship Id="rId9" Type="http://schemas.openxmlformats.org/officeDocument/2006/relationships/image" Target="../media/image67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8.png"/><Relationship Id="rId7" Type="http://schemas.openxmlformats.org/officeDocument/2006/relationships/image" Target="../media/image62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11" Type="http://schemas.openxmlformats.org/officeDocument/2006/relationships/image" Target="../media/image74.png"/><Relationship Id="rId5" Type="http://schemas.openxmlformats.org/officeDocument/2006/relationships/image" Target="../media/image60.png"/><Relationship Id="rId15" Type="http://schemas.openxmlformats.org/officeDocument/2006/relationships/image" Target="../media/image92.png"/><Relationship Id="rId10" Type="http://schemas.openxmlformats.org/officeDocument/2006/relationships/image" Target="../media/image77.png"/><Relationship Id="rId19" Type="http://schemas.openxmlformats.org/officeDocument/2006/relationships/image" Target="../media/image14.png"/><Relationship Id="rId4" Type="http://schemas.openxmlformats.org/officeDocument/2006/relationships/image" Target="../media/image59.emf"/><Relationship Id="rId9" Type="http://schemas.openxmlformats.org/officeDocument/2006/relationships/image" Target="../media/image64.emf"/><Relationship Id="rId1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eam.com/wp-insider-protection-cloud-service-provider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98.png"/><Relationship Id="rId4" Type="http://schemas.openxmlformats.org/officeDocument/2006/relationships/image" Target="../media/image60.png"/><Relationship Id="rId9" Type="http://schemas.openxmlformats.org/officeDocument/2006/relationships/image" Target="../media/image9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11" Type="http://schemas.openxmlformats.org/officeDocument/2006/relationships/image" Target="../media/image101.emf"/><Relationship Id="rId5" Type="http://schemas.openxmlformats.org/officeDocument/2006/relationships/image" Target="../media/image61.png"/><Relationship Id="rId15" Type="http://schemas.openxmlformats.org/officeDocument/2006/relationships/image" Target="../media/image105.png"/><Relationship Id="rId10" Type="http://schemas.openxmlformats.org/officeDocument/2006/relationships/image" Target="../media/image100.emf"/><Relationship Id="rId19" Type="http://schemas.openxmlformats.org/officeDocument/2006/relationships/image" Target="../media/image73.png"/><Relationship Id="rId4" Type="http://schemas.openxmlformats.org/officeDocument/2006/relationships/image" Target="../media/image60.png"/><Relationship Id="rId9" Type="http://schemas.openxmlformats.org/officeDocument/2006/relationships/image" Target="../media/image99.emf"/><Relationship Id="rId14" Type="http://schemas.openxmlformats.org/officeDocument/2006/relationships/image" Target="../media/image10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13" Type="http://schemas.openxmlformats.org/officeDocument/2006/relationships/image" Target="../media/image113.png"/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png"/><Relationship Id="rId11" Type="http://schemas.openxmlformats.org/officeDocument/2006/relationships/image" Target="../media/image111.png"/><Relationship Id="rId5" Type="http://schemas.openxmlformats.org/officeDocument/2006/relationships/image" Target="../media/image61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60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3" Type="http://schemas.openxmlformats.org/officeDocument/2006/relationships/image" Target="../media/image118.emf"/><Relationship Id="rId7" Type="http://schemas.openxmlformats.org/officeDocument/2006/relationships/image" Target="../media/image12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1.emf"/><Relationship Id="rId11" Type="http://schemas.openxmlformats.org/officeDocument/2006/relationships/image" Target="../media/image126.emf"/><Relationship Id="rId5" Type="http://schemas.openxmlformats.org/officeDocument/2006/relationships/image" Target="../media/image120.emf"/><Relationship Id="rId10" Type="http://schemas.openxmlformats.org/officeDocument/2006/relationships/image" Target="../media/image125.emf"/><Relationship Id="rId4" Type="http://schemas.openxmlformats.org/officeDocument/2006/relationships/image" Target="../media/image119.emf"/><Relationship Id="rId9" Type="http://schemas.openxmlformats.org/officeDocument/2006/relationships/image" Target="../media/image124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128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7.png"/><Relationship Id="rId18" Type="http://schemas.openxmlformats.org/officeDocument/2006/relationships/image" Target="../media/image133.png"/><Relationship Id="rId3" Type="http://schemas.openxmlformats.org/officeDocument/2006/relationships/image" Target="../media/image74.png"/><Relationship Id="rId21" Type="http://schemas.openxmlformats.org/officeDocument/2006/relationships/image" Target="../media/image136.png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11" Type="http://schemas.openxmlformats.org/officeDocument/2006/relationships/image" Target="../media/image85.png"/><Relationship Id="rId5" Type="http://schemas.openxmlformats.org/officeDocument/2006/relationships/image" Target="../media/image76.png"/><Relationship Id="rId15" Type="http://schemas.openxmlformats.org/officeDocument/2006/relationships/image" Target="../media/image78.png"/><Relationship Id="rId10" Type="http://schemas.openxmlformats.org/officeDocument/2006/relationships/image" Target="../media/image129.png"/><Relationship Id="rId19" Type="http://schemas.openxmlformats.org/officeDocument/2006/relationships/image" Target="../media/image134.png"/><Relationship Id="rId4" Type="http://schemas.openxmlformats.org/officeDocument/2006/relationships/image" Target="../media/image75.png"/><Relationship Id="rId9" Type="http://schemas.openxmlformats.org/officeDocument/2006/relationships/image" Target="../media/image84.png"/><Relationship Id="rId14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3" Type="http://schemas.openxmlformats.org/officeDocument/2006/relationships/image" Target="../media/image74.png"/><Relationship Id="rId7" Type="http://schemas.openxmlformats.org/officeDocument/2006/relationships/image" Target="../media/image80.png"/><Relationship Id="rId12" Type="http://schemas.openxmlformats.org/officeDocument/2006/relationships/image" Target="../media/image86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134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11" Type="http://schemas.openxmlformats.org/officeDocument/2006/relationships/image" Target="../media/image85.png"/><Relationship Id="rId5" Type="http://schemas.openxmlformats.org/officeDocument/2006/relationships/image" Target="../media/image76.png"/><Relationship Id="rId15" Type="http://schemas.openxmlformats.org/officeDocument/2006/relationships/image" Target="../media/image133.png"/><Relationship Id="rId10" Type="http://schemas.openxmlformats.org/officeDocument/2006/relationships/image" Target="../media/image84.png"/><Relationship Id="rId19" Type="http://schemas.openxmlformats.org/officeDocument/2006/relationships/image" Target="../media/image108.png"/><Relationship Id="rId4" Type="http://schemas.openxmlformats.org/officeDocument/2006/relationships/image" Target="../media/image75.png"/><Relationship Id="rId9" Type="http://schemas.openxmlformats.org/officeDocument/2006/relationships/image" Target="../media/image83.png"/><Relationship Id="rId14" Type="http://schemas.openxmlformats.org/officeDocument/2006/relationships/image" Target="../media/image1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0.png"/><Relationship Id="rId4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43C74E-9087-48DB-8F0B-C6FE13D96D78}"/>
              </a:ext>
            </a:extLst>
          </p:cNvPr>
          <p:cNvSpPr>
            <a:spLocks noGrp="1"/>
          </p:cNvSpPr>
          <p:nvPr/>
        </p:nvSpPr>
        <p:spPr>
          <a:xfrm>
            <a:off x="308366" y="2720402"/>
            <a:ext cx="5636696" cy="33239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40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2856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56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FF74AD-0E67-45FA-8E21-D05B904605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760" y="1823853"/>
            <a:ext cx="8403590" cy="747897"/>
          </a:xfrm>
        </p:spPr>
        <p:txBody>
          <a:bodyPr/>
          <a:lstStyle/>
          <a:p>
            <a:r>
              <a:rPr lang="ko-KR" altLang="en-US" sz="3200" b="1" dirty="0" err="1">
                <a:ea typeface="맑은 고딕" panose="020B0503020000020004" pitchFamily="50" charset="-127"/>
              </a:rPr>
              <a:t>랜섬웨어</a:t>
            </a:r>
            <a:r>
              <a:rPr lang="ko-KR" altLang="en-US" sz="3200" b="1" dirty="0">
                <a:ea typeface="맑은 고딕" panose="020B0503020000020004" pitchFamily="50" charset="-127"/>
              </a:rPr>
              <a:t> 장애시의 빠른 서비스 회복</a:t>
            </a:r>
            <a:r>
              <a:rPr lang="en-US" altLang="ko-KR" sz="3200" b="1" dirty="0">
                <a:ea typeface="맑은 고딕" panose="020B0503020000020004" pitchFamily="50" charset="-127"/>
              </a:rPr>
              <a:t>, #1 </a:t>
            </a:r>
            <a:r>
              <a:rPr lang="ko-KR" altLang="en-US" sz="3200" b="1" dirty="0">
                <a:ea typeface="맑은 고딕" panose="020B0503020000020004" pitchFamily="50" charset="-127"/>
              </a:rPr>
              <a:t>백업 소프트웨어 </a:t>
            </a:r>
            <a:r>
              <a:rPr lang="en-US" altLang="ko-KR" sz="3200" b="1" dirty="0">
                <a:ea typeface="맑은 고딕" panose="020B0503020000020004" pitchFamily="50" charset="-127"/>
              </a:rPr>
              <a:t>Veeam</a:t>
            </a:r>
            <a:r>
              <a:rPr lang="ko-KR" altLang="en-US" sz="3200" b="1" dirty="0">
                <a:ea typeface="맑은 고딕" panose="020B0503020000020004" pitchFamily="50" charset="-127"/>
              </a:rPr>
              <a:t>이 답이다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6C8D4CB-0390-B642-A799-0B2CA4E9F0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60" y="3433151"/>
            <a:ext cx="5624255" cy="332399"/>
          </a:xfrm>
        </p:spPr>
        <p:txBody>
          <a:bodyPr/>
          <a:lstStyle/>
          <a:p>
            <a:r>
              <a:rPr lang="en-US" altLang="ko-KR" sz="2000" dirty="0"/>
              <a:t>2021.03</a:t>
            </a:r>
          </a:p>
          <a:p>
            <a:r>
              <a:rPr lang="ko-KR" altLang="en-US" sz="2000" dirty="0"/>
              <a:t>빔 소프트웨어</a:t>
            </a:r>
            <a:r>
              <a:rPr lang="en-US" altLang="ko-KR" sz="2000" dirty="0"/>
              <a:t>, https://www.Veeam.com/ko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19461473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492443"/>
          </a:xfrm>
        </p:spPr>
        <p:txBody>
          <a:bodyPr/>
          <a:lstStyle/>
          <a:p>
            <a:r>
              <a:rPr lang="ko-KR" altLang="en-US" sz="3200" b="1" dirty="0"/>
              <a:t>랜섬웨어 국내 피해 사례</a:t>
            </a:r>
            <a:endParaRPr 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E1952-38BC-4F26-A16F-B5549CE506E6}"/>
              </a:ext>
            </a:extLst>
          </p:cNvPr>
          <p:cNvSpPr txBox="1"/>
          <p:nvPr/>
        </p:nvSpPr>
        <p:spPr>
          <a:xfrm>
            <a:off x="388938" y="4501054"/>
            <a:ext cx="6902614" cy="27589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lvl="0">
              <a:defRPr/>
            </a:pPr>
            <a:r>
              <a:rPr lang="ko-KR" altLang="en-US" sz="1000" dirty="0" err="1">
                <a:solidFill>
                  <a:srgbClr val="000000">
                    <a:lumMod val="65000"/>
                    <a:lumOff val="3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charset="0"/>
              </a:rPr>
              <a:t>한국랜섬웨어침해대응센터</a:t>
            </a:r>
            <a:r>
              <a:rPr lang="en-US" altLang="ko-KR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charset="0"/>
              </a:rPr>
              <a:t>, https://www.rancert.com/index.php</a:t>
            </a:r>
            <a:endParaRPr lang="en-US" sz="1000" dirty="0">
              <a:solidFill>
                <a:srgbClr val="000000">
                  <a:lumMod val="65000"/>
                  <a:lumOff val="35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charset="0"/>
            </a:endParaRPr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9D6AEE0A-EDC4-42A1-891D-EE109296D8AE}"/>
              </a:ext>
            </a:extLst>
          </p:cNvPr>
          <p:cNvGrpSpPr/>
          <p:nvPr/>
        </p:nvGrpSpPr>
        <p:grpSpPr>
          <a:xfrm>
            <a:off x="496559" y="1296134"/>
            <a:ext cx="2420812" cy="2934554"/>
            <a:chOff x="496559" y="1296134"/>
            <a:chExt cx="2420812" cy="2934554"/>
          </a:xfrm>
        </p:grpSpPr>
        <p:sp>
          <p:nvSpPr>
            <p:cNvPr id="10" name="Rectangle: Rounded Corners 2">
              <a:extLst>
                <a:ext uri="{FF2B5EF4-FFF2-40B4-BE49-F238E27FC236}">
                  <a16:creationId xmlns:a16="http://schemas.microsoft.com/office/drawing/2014/main" id="{6D95D8A8-7D78-4729-883C-C2C8195FF2D4}"/>
                </a:ext>
              </a:extLst>
            </p:cNvPr>
            <p:cNvSpPr/>
            <p:nvPr/>
          </p:nvSpPr>
          <p:spPr bwMode="auto">
            <a:xfrm>
              <a:off x="508000" y="1296134"/>
              <a:ext cx="2409371" cy="2934554"/>
            </a:xfrm>
            <a:prstGeom prst="roundRect">
              <a:avLst>
                <a:gd name="adj" fmla="val 8233"/>
              </a:avLst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0E54F8E-129B-4325-9C2F-41D553541A9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96559" y="2347914"/>
              <a:ext cx="2420812" cy="1846659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lvl="0" algn="ctr" defTabSz="686030">
                <a:buSzPct val="90000"/>
              </a:pPr>
              <a:r>
                <a:rPr lang="ko-KR" altLang="en-US" sz="1800" b="1" dirty="0" err="1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워너크라이</a:t>
              </a:r>
              <a:endParaRPr lang="en-US" altLang="ko-KR" sz="18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defTabSz="686030">
                <a:buSzPct val="90000"/>
              </a:pPr>
              <a:br>
                <a:rPr lang="en-US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2017</a:t>
              </a:r>
              <a:r>
                <a:rPr lang="ko-KR" altLang="en-US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</a:t>
              </a:r>
              <a:r>
                <a:rPr lang="en-US" altLang="ko-KR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r>
                <a:rPr lang="ko-KR" altLang="en-US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 </a:t>
              </a:r>
              <a:r>
                <a:rPr lang="ko-KR" altLang="en-US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대규모 사이버 공격을 통해 </a:t>
              </a:r>
              <a:r>
                <a:rPr lang="ko-KR" altLang="en-US" sz="1200" dirty="0" err="1">
                  <a:solidFill>
                    <a:srgbClr val="000000">
                      <a:lumMod val="50000"/>
                      <a:lumOff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전셰계적으로</a:t>
              </a:r>
              <a:r>
                <a:rPr lang="ko-KR" altLang="en-US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배포</a:t>
              </a:r>
              <a:r>
                <a:rPr lang="en-US" altLang="ko-KR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 세계 </a:t>
              </a:r>
              <a:r>
                <a:rPr lang="en-US" altLang="ko-KR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99</a:t>
              </a:r>
              <a:r>
                <a:rPr lang="ko-KR" altLang="en-US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개국 </a:t>
              </a:r>
              <a:r>
                <a:rPr lang="en-US" altLang="ko-KR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12</a:t>
              </a:r>
              <a:r>
                <a:rPr lang="ko-KR" altLang="en-US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만대 </a:t>
              </a:r>
              <a:endPara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defTabSz="686030">
                <a:buSzPct val="90000"/>
              </a:pPr>
              <a:r>
                <a:rPr lang="ko-KR" altLang="en-US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이상 감염</a:t>
              </a:r>
              <a:endPara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Group 8">
            <a:extLst>
              <a:ext uri="{FF2B5EF4-FFF2-40B4-BE49-F238E27FC236}">
                <a16:creationId xmlns:a16="http://schemas.microsoft.com/office/drawing/2014/main" id="{145D82E1-B62C-4427-9035-5291D497E824}"/>
              </a:ext>
            </a:extLst>
          </p:cNvPr>
          <p:cNvGrpSpPr/>
          <p:nvPr/>
        </p:nvGrpSpPr>
        <p:grpSpPr>
          <a:xfrm>
            <a:off x="6238067" y="1296134"/>
            <a:ext cx="2409374" cy="2934554"/>
            <a:chOff x="6238067" y="1296134"/>
            <a:chExt cx="2409374" cy="2934554"/>
          </a:xfrm>
        </p:grpSpPr>
        <p:sp>
          <p:nvSpPr>
            <p:cNvPr id="16" name="Rectangle: Rounded Corners 11">
              <a:extLst>
                <a:ext uri="{FF2B5EF4-FFF2-40B4-BE49-F238E27FC236}">
                  <a16:creationId xmlns:a16="http://schemas.microsoft.com/office/drawing/2014/main" id="{F444698C-9EEB-434E-886E-E7D024C376E0}"/>
                </a:ext>
              </a:extLst>
            </p:cNvPr>
            <p:cNvSpPr/>
            <p:nvPr/>
          </p:nvSpPr>
          <p:spPr bwMode="auto">
            <a:xfrm>
              <a:off x="6238070" y="1296134"/>
              <a:ext cx="2409371" cy="2934554"/>
            </a:xfrm>
            <a:prstGeom prst="roundRect">
              <a:avLst>
                <a:gd name="adj" fmla="val 8233"/>
              </a:avLst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ACB136-31D2-44BD-9A55-F3EC294EAF12}"/>
                </a:ext>
              </a:extLst>
            </p:cNvPr>
            <p:cNvSpPr txBox="1"/>
            <p:nvPr/>
          </p:nvSpPr>
          <p:spPr>
            <a:xfrm>
              <a:off x="6238067" y="2350063"/>
              <a:ext cx="2409371" cy="1477328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lvl="0" algn="ctr" defTabSz="686030">
                <a:buSzPct val="90000"/>
              </a:pPr>
              <a:r>
                <a:rPr lang="ko-KR" altLang="en-US" sz="1800" b="1" dirty="0" err="1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클롭</a:t>
              </a:r>
              <a:endParaRPr lang="en-US" altLang="ko-KR" sz="18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defTabSz="686030">
                <a:buSzPct val="90000"/>
              </a:pPr>
              <a:endParaRPr lang="en-US" altLang="ko-KR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defTabSz="686030">
                <a:buSzPct val="90000"/>
              </a:pPr>
              <a:r>
                <a:rPr lang="en-US" altLang="ko-KR" sz="1800" b="1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2019</a:t>
              </a:r>
              <a:r>
                <a:rPr lang="ko-KR" altLang="en-US" sz="1800" b="1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</a:t>
              </a:r>
              <a:r>
                <a:rPr lang="ko-KR" altLang="en-US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제조사 기업 대상을 최근 </a:t>
              </a:r>
              <a:r>
                <a:rPr lang="en-US" altLang="ko-KR" sz="1800" b="1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AD </a:t>
              </a:r>
              <a:r>
                <a:rPr lang="ko-KR" altLang="en-US" sz="1800" b="1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연동 서버를 공격</a:t>
              </a:r>
              <a:r>
                <a:rPr lang="ko-KR" altLang="en-US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하는 </a:t>
              </a:r>
              <a:r>
                <a:rPr lang="ko-KR" altLang="en-US" sz="1200" dirty="0" err="1">
                  <a:solidFill>
                    <a:srgbClr val="000000">
                      <a:lumMod val="50000"/>
                      <a:lumOff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랜섬웨어가</a:t>
              </a:r>
              <a:r>
                <a:rPr lang="ko-KR" altLang="en-US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유포</a:t>
              </a:r>
              <a:endParaRPr lang="en-US" altLang="ko-KR" sz="1200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Group 15">
            <a:extLst>
              <a:ext uri="{FF2B5EF4-FFF2-40B4-BE49-F238E27FC236}">
                <a16:creationId xmlns:a16="http://schemas.microsoft.com/office/drawing/2014/main" id="{1EEA4F59-EB32-4917-8495-EE35B5961613}"/>
              </a:ext>
            </a:extLst>
          </p:cNvPr>
          <p:cNvGrpSpPr/>
          <p:nvPr/>
        </p:nvGrpSpPr>
        <p:grpSpPr>
          <a:xfrm>
            <a:off x="3373031" y="1296134"/>
            <a:ext cx="2409375" cy="2934554"/>
            <a:chOff x="3373031" y="1296134"/>
            <a:chExt cx="2409375" cy="2934554"/>
          </a:xfrm>
        </p:grpSpPr>
        <p:sp>
          <p:nvSpPr>
            <p:cNvPr id="20" name="Rectangle: Rounded Corners 9">
              <a:extLst>
                <a:ext uri="{FF2B5EF4-FFF2-40B4-BE49-F238E27FC236}">
                  <a16:creationId xmlns:a16="http://schemas.microsoft.com/office/drawing/2014/main" id="{FD82B8F4-977C-443B-BD94-0E37A3754B3F}"/>
                </a:ext>
              </a:extLst>
            </p:cNvPr>
            <p:cNvSpPr/>
            <p:nvPr/>
          </p:nvSpPr>
          <p:spPr bwMode="auto">
            <a:xfrm>
              <a:off x="3373035" y="1296134"/>
              <a:ext cx="2409371" cy="2934554"/>
            </a:xfrm>
            <a:prstGeom prst="roundRect">
              <a:avLst>
                <a:gd name="adj" fmla="val 8233"/>
              </a:avLst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7FEE96-1B1C-4D98-A561-ABBCBD19404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73031" y="2347915"/>
              <a:ext cx="2409375" cy="1661993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lvl="0" algn="ctr" defTabSz="686030">
                <a:buSzPct val="90000"/>
              </a:pPr>
              <a:r>
                <a:rPr lang="ko-KR" altLang="en-US" sz="1800" b="1" dirty="0" err="1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에레버스</a:t>
              </a:r>
              <a:endParaRPr lang="en-US" altLang="ko-KR" sz="18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lvl="0" algn="ctr" defTabSz="686030">
                <a:buSzPct val="90000"/>
              </a:pPr>
              <a:br>
                <a:rPr lang="en-US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2017</a:t>
              </a:r>
              <a:r>
                <a:rPr lang="ko-KR" altLang="en-US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</a:t>
              </a:r>
              <a:r>
                <a:rPr lang="ko-KR" altLang="en-US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국내 호스팅 랜섬웨어 피해로 </a:t>
              </a:r>
              <a:r>
                <a:rPr lang="en-US" altLang="ko-KR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  <a:r>
                <a:rPr lang="ko-KR" altLang="en-US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억 지불</a:t>
              </a:r>
              <a:r>
                <a:rPr lang="en-US" altLang="ko-KR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보상 및 지급 비용 마련을 위해 </a:t>
              </a:r>
              <a:r>
                <a:rPr lang="ko-KR" altLang="en-US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회사 매각 결정</a:t>
              </a:r>
              <a:endPara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89949157-EFDF-46ED-BC39-E37677BFB186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8740" y="912812"/>
            <a:ext cx="1990800" cy="1328400"/>
          </a:xfrm>
          <a:prstGeom prst="rect">
            <a:avLst/>
          </a:prstGeom>
        </p:spPr>
      </p:pic>
      <p:pic>
        <p:nvPicPr>
          <p:cNvPr id="4098" name="Picture 2" descr="https://www.rancert.com/SE2.3.10/upload/63873_20190305_notice_img01.png">
            <a:extLst>
              <a:ext uri="{FF2B5EF4-FFF2-40B4-BE49-F238E27FC236}">
                <a16:creationId xmlns:a16="http://schemas.microsoft.com/office/drawing/2014/main" id="{34F516D3-0200-4F3C-9D9A-0126837DE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83" y="879347"/>
            <a:ext cx="1991738" cy="132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erebus ransomware">
            <a:extLst>
              <a:ext uri="{FF2B5EF4-FFF2-40B4-BE49-F238E27FC236}">
                <a16:creationId xmlns:a16="http://schemas.microsoft.com/office/drawing/2014/main" id="{D8FAE734-75EA-4975-84DC-FC59C54FE9E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848" y="878772"/>
            <a:ext cx="1990800" cy="132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3177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492443"/>
          </a:xfrm>
        </p:spPr>
        <p:txBody>
          <a:bodyPr/>
          <a:lstStyle/>
          <a:p>
            <a:r>
              <a:rPr lang="ko-KR" altLang="en-US" sz="3200" dirty="0"/>
              <a:t>랜섬웨어</a:t>
            </a:r>
            <a:r>
              <a:rPr lang="en-US" sz="3200" dirty="0"/>
              <a:t> </a:t>
            </a:r>
            <a:r>
              <a:rPr lang="ko-KR" altLang="en-US" sz="3200" dirty="0"/>
              <a:t>예방 및 증상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0FF576-4B0C-4C3C-8157-A5BA5F78C612}"/>
              </a:ext>
            </a:extLst>
          </p:cNvPr>
          <p:cNvSpPr txBox="1"/>
          <p:nvPr/>
        </p:nvSpPr>
        <p:spPr>
          <a:xfrm>
            <a:off x="494163" y="1417434"/>
            <a:ext cx="2624670" cy="426155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txBody>
          <a:bodyPr wrap="square" tIns="0" bIns="0" rtlCol="0" anchor="ctr">
            <a:noAutofit/>
          </a:bodyPr>
          <a:lstStyle/>
          <a:p>
            <a:pPr algn="ctr" defTabSz="457086"/>
            <a:r>
              <a:rPr lang="ko-KR" altLang="en-US" sz="1500" b="1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예방책</a:t>
            </a:r>
            <a:endParaRPr lang="en-US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362665-5320-42A2-B5A2-15B57D78B083}"/>
              </a:ext>
            </a:extLst>
          </p:cNvPr>
          <p:cNvSpPr txBox="1"/>
          <p:nvPr/>
        </p:nvSpPr>
        <p:spPr>
          <a:xfrm>
            <a:off x="3259665" y="1417434"/>
            <a:ext cx="2624670" cy="426155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txBody>
          <a:bodyPr wrap="square" tIns="0" bIns="0" rtlCol="0" anchor="ctr">
            <a:noAutofit/>
          </a:bodyPr>
          <a:lstStyle/>
          <a:p>
            <a:pPr algn="ctr" defTabSz="457086"/>
            <a:r>
              <a:rPr lang="ko-KR" altLang="en-US" sz="1500" b="1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감염 시 증상</a:t>
            </a:r>
            <a:endParaRPr lang="en-US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569C1E-EA08-43C3-B2CE-2A99ABAAA887}"/>
              </a:ext>
            </a:extLst>
          </p:cNvPr>
          <p:cNvSpPr txBox="1"/>
          <p:nvPr/>
        </p:nvSpPr>
        <p:spPr>
          <a:xfrm>
            <a:off x="6025167" y="1417434"/>
            <a:ext cx="2624670" cy="426155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txBody>
          <a:bodyPr wrap="square" tIns="0" bIns="0" rtlCol="0" anchor="ctr">
            <a:noAutofit/>
          </a:bodyPr>
          <a:lstStyle/>
          <a:p>
            <a:pPr algn="ctr" defTabSz="457086"/>
            <a:r>
              <a:rPr lang="ko-KR" altLang="en-US" sz="1500" b="1" dirty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감염 경로</a:t>
            </a:r>
            <a:endParaRPr lang="en-US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37CDEB73-D89C-4846-826A-5016CF0BB985}"/>
              </a:ext>
            </a:extLst>
          </p:cNvPr>
          <p:cNvSpPr txBox="1"/>
          <p:nvPr/>
        </p:nvSpPr>
        <p:spPr>
          <a:xfrm>
            <a:off x="494163" y="1917407"/>
            <a:ext cx="2624670" cy="2709820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txBody>
          <a:bodyPr wrap="square" rtlCol="0" anchor="t" anchorCtr="0">
            <a:noAutofit/>
          </a:bodyPr>
          <a:lstStyle/>
          <a:p>
            <a:pPr marL="134541" indent="-13454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50" kern="0" dirty="0">
                <a:solidFill>
                  <a:srgbClr val="FF0000"/>
                </a:solidFill>
                <a:latin typeface="+mn-ea"/>
                <a:cs typeface="Tahoma" panose="020B0604030504040204" pitchFamily="34" charset="0"/>
              </a:rPr>
              <a:t>주기적인 백업</a:t>
            </a:r>
            <a:endParaRPr lang="en-US" altLang="ko-KR" sz="1050" kern="0" dirty="0">
              <a:solidFill>
                <a:srgbClr val="FF0000"/>
              </a:solidFill>
              <a:latin typeface="+mn-ea"/>
              <a:cs typeface="Tahoma" panose="020B0604030504040204" pitchFamily="34" charset="0"/>
            </a:endParaRPr>
          </a:p>
          <a:p>
            <a:pPr marL="134541" indent="-13454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방화벽 설정 변경</a:t>
            </a:r>
          </a:p>
          <a:p>
            <a:pPr marL="134541" indent="-13454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50" kern="0" dirty="0">
                <a:solidFill>
                  <a:srgbClr val="FF0000"/>
                </a:solidFill>
                <a:latin typeface="+mn-ea"/>
                <a:cs typeface="Tahoma" panose="020B0604030504040204" pitchFamily="34" charset="0"/>
              </a:rPr>
              <a:t>모든 소프트웨어는 최신 상태를 유지</a:t>
            </a:r>
          </a:p>
          <a:p>
            <a:pPr marL="134541" indent="-13454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백신소프트웨어 설치 및 최신버전 유지</a:t>
            </a:r>
          </a:p>
          <a:p>
            <a:pPr marL="134541" indent="-13454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출처가 불분명한 첨부파일이나</a:t>
            </a:r>
            <a:r>
              <a:rPr lang="en-US" altLang="ko-KR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, URL</a:t>
            </a: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은 열람하지 않는다</a:t>
            </a:r>
            <a:r>
              <a:rPr lang="en-US" altLang="ko-KR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.</a:t>
            </a:r>
          </a:p>
          <a:p>
            <a:pPr marL="134541" indent="-13454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불법 파일공유사이트 이용 시 유의</a:t>
            </a:r>
          </a:p>
          <a:p>
            <a:pPr marL="134541" indent="-13454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SMB 1.0/CIFS </a:t>
            </a: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파일 공유 지원 해제</a:t>
            </a:r>
            <a:endParaRPr lang="en-US" altLang="ko-KR" sz="1050" kern="0" dirty="0">
              <a:solidFill>
                <a:prstClr val="black"/>
              </a:solidFill>
              <a:latin typeface="+mn-ea"/>
              <a:cs typeface="Tahoma" panose="020B0604030504040204" pitchFamily="34" charset="0"/>
            </a:endParaRPr>
          </a:p>
          <a:p>
            <a:pPr marL="134541" indent="-13454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네트워크 </a:t>
            </a:r>
            <a:r>
              <a:rPr lang="ko-KR" altLang="en-US" sz="1050" kern="0" dirty="0" err="1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최상단</a:t>
            </a: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 방어 기술 도입</a:t>
            </a:r>
            <a:endParaRPr lang="en-US" altLang="ko-KR" sz="1050" kern="0" dirty="0">
              <a:solidFill>
                <a:prstClr val="black"/>
              </a:solidFill>
              <a:latin typeface="+mn-ea"/>
              <a:cs typeface="Tahoma" panose="020B0604030504040204" pitchFamily="34" charset="0"/>
            </a:endParaRPr>
          </a:p>
          <a:p>
            <a:pPr marL="134541" indent="-13454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50" kern="0" dirty="0">
                <a:solidFill>
                  <a:srgbClr val="FF0000"/>
                </a:solidFill>
                <a:latin typeface="+mn-ea"/>
                <a:cs typeface="Tahoma" panose="020B0604030504040204" pitchFamily="34" charset="0"/>
              </a:rPr>
              <a:t>사용자 보안 인식 교육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7E19C5-6A6C-4002-83BF-0E4D5AB43AB8}"/>
              </a:ext>
            </a:extLst>
          </p:cNvPr>
          <p:cNvSpPr txBox="1"/>
          <p:nvPr/>
        </p:nvSpPr>
        <p:spPr>
          <a:xfrm>
            <a:off x="3259665" y="1917406"/>
            <a:ext cx="2624670" cy="2709820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txBody>
          <a:bodyPr wrap="square" rtlCol="0" anchor="t" anchorCtr="0">
            <a:noAutofit/>
          </a:bodyPr>
          <a:lstStyle/>
          <a:p>
            <a:pPr marL="134541" indent="-13454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주요 시스템 파일이 열리지 않음</a:t>
            </a:r>
            <a:endParaRPr lang="en-US" altLang="ko-KR" sz="1050" kern="0" dirty="0">
              <a:solidFill>
                <a:prstClr val="black"/>
              </a:solidFill>
              <a:latin typeface="+mn-ea"/>
              <a:cs typeface="Tahoma" panose="020B0604030504040204" pitchFamily="34" charset="0"/>
            </a:endParaRPr>
          </a:p>
          <a:p>
            <a:pPr marL="134541" indent="-13454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CPU</a:t>
            </a: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와 램 사용량이 급격히 증가</a:t>
            </a:r>
            <a:endParaRPr lang="en-US" altLang="ko-KR" sz="1050" kern="0" dirty="0">
              <a:solidFill>
                <a:prstClr val="black"/>
              </a:solidFill>
              <a:latin typeface="+mn-ea"/>
              <a:cs typeface="Tahoma" panose="020B0604030504040204" pitchFamily="34" charset="0"/>
            </a:endParaRPr>
          </a:p>
          <a:p>
            <a:pPr marL="134541" indent="-13454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백신프로그램이 강제로 종료되거나</a:t>
            </a:r>
            <a:r>
              <a:rPr lang="en-US" altLang="ko-KR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중지</a:t>
            </a:r>
            <a:r>
              <a:rPr lang="en-US" altLang="ko-KR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. </a:t>
            </a: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또는 오류가 지속적으로 발생</a:t>
            </a:r>
            <a:endParaRPr lang="en-US" altLang="ko-KR" sz="1050" kern="0" dirty="0">
              <a:solidFill>
                <a:prstClr val="black"/>
              </a:solidFill>
              <a:latin typeface="+mn-ea"/>
              <a:cs typeface="Tahoma" panose="020B0604030504040204" pitchFamily="34" charset="0"/>
            </a:endParaRPr>
          </a:p>
          <a:p>
            <a:pPr marL="134541" indent="-13454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파일들의 확장명이 변경</a:t>
            </a:r>
            <a:r>
              <a:rPr lang="en-US" altLang="ko-KR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 (</a:t>
            </a: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예 </a:t>
            </a:r>
            <a:r>
              <a:rPr lang="en-US" altLang="ko-KR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: </a:t>
            </a: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한글파일의 확장자인 </a:t>
            </a:r>
            <a:r>
              <a:rPr lang="en-US" altLang="ko-KR" sz="1050" kern="0" dirty="0" err="1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hwp</a:t>
            </a:r>
            <a:r>
              <a:rPr lang="en-US" altLang="ko-KR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 </a:t>
            </a: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가 </a:t>
            </a:r>
            <a:r>
              <a:rPr lang="en-US" altLang="ko-KR" sz="1050" kern="0" dirty="0" err="1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hwp.abc</a:t>
            </a:r>
            <a:r>
              <a:rPr lang="en-US" altLang="ko-KR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 </a:t>
            </a: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나</a:t>
            </a:r>
            <a:r>
              <a:rPr lang="en-US" altLang="ko-KR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, </a:t>
            </a:r>
            <a:r>
              <a:rPr lang="en-US" altLang="ko-KR" sz="1050" kern="0" dirty="0" err="1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adfdw</a:t>
            </a:r>
            <a:r>
              <a:rPr lang="en-US" altLang="ko-KR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 </a:t>
            </a: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등과 같이 이상한 확장자로 변경된다</a:t>
            </a:r>
            <a:r>
              <a:rPr lang="en-US" altLang="ko-KR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. </a:t>
            </a: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확장자가 이상한 경우 파일은 열리지 않으며 사용자가 다시 원상태로 돌릴 수 없다</a:t>
            </a:r>
            <a:r>
              <a:rPr lang="en-US" altLang="ko-KR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.)</a:t>
            </a:r>
          </a:p>
          <a:p>
            <a:pPr marL="134541" indent="-13454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윈도우 복원시점을 제거</a:t>
            </a:r>
            <a:endParaRPr lang="en-US" altLang="ko-KR" sz="1050" kern="0" dirty="0">
              <a:solidFill>
                <a:prstClr val="black"/>
              </a:solidFill>
              <a:latin typeface="+mn-ea"/>
              <a:cs typeface="Tahoma" panose="020B0604030504040204" pitchFamily="34" charset="0"/>
            </a:endParaRP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784F771A-2B02-45C2-8CAE-95776B5E0190}"/>
              </a:ext>
            </a:extLst>
          </p:cNvPr>
          <p:cNvSpPr txBox="1"/>
          <p:nvPr/>
        </p:nvSpPr>
        <p:spPr>
          <a:xfrm>
            <a:off x="6025167" y="1917406"/>
            <a:ext cx="2624670" cy="2709820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txBody>
          <a:bodyPr wrap="square" rtlCol="0" anchor="t" anchorCtr="0">
            <a:noAutofit/>
          </a:bodyPr>
          <a:lstStyle/>
          <a:p>
            <a:pPr marL="134541" indent="-13454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신뢰할 수 없는 사이트</a:t>
            </a:r>
          </a:p>
          <a:p>
            <a:pPr marL="134541" indent="-13454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스팸메일</a:t>
            </a:r>
          </a:p>
          <a:p>
            <a:pPr marL="134541" indent="-13454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050" kern="0" dirty="0" err="1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sns</a:t>
            </a:r>
            <a:r>
              <a:rPr lang="en-US" altLang="ko-KR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 </a:t>
            </a: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서비스</a:t>
            </a:r>
          </a:p>
          <a:p>
            <a:pPr marL="134541" indent="-13454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50" kern="0" dirty="0" err="1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광고배너</a:t>
            </a:r>
            <a:endParaRPr lang="ko-KR" altLang="en-US" sz="1050" kern="0" dirty="0">
              <a:solidFill>
                <a:prstClr val="black"/>
              </a:solidFill>
              <a:latin typeface="+mn-ea"/>
              <a:cs typeface="Tahoma" panose="020B0604030504040204" pitchFamily="34" charset="0"/>
            </a:endParaRPr>
          </a:p>
          <a:p>
            <a:pPr marL="134541" indent="-13454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P2P </a:t>
            </a: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사이트</a:t>
            </a:r>
            <a:endParaRPr lang="en-US" altLang="ko-KR" sz="1050" kern="0" dirty="0">
              <a:solidFill>
                <a:prstClr val="black"/>
              </a:solidFill>
              <a:latin typeface="+mn-ea"/>
              <a:cs typeface="Tahoma" panose="020B0604030504040204" pitchFamily="34" charset="0"/>
            </a:endParaRPr>
          </a:p>
          <a:p>
            <a:pPr marL="134541" indent="-13454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50" kern="0" dirty="0">
                <a:solidFill>
                  <a:prstClr val="black"/>
                </a:solidFill>
                <a:latin typeface="+mn-ea"/>
                <a:cs typeface="Tahoma" panose="020B0604030504040204" pitchFamily="34" charset="0"/>
              </a:rPr>
              <a:t>기타</a:t>
            </a:r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F4E60E20-4827-4EEC-A2A9-FD14B00AC390}"/>
              </a:ext>
            </a:extLst>
          </p:cNvPr>
          <p:cNvSpPr txBox="1">
            <a:spLocks/>
          </p:cNvSpPr>
          <p:nvPr/>
        </p:nvSpPr>
        <p:spPr>
          <a:xfrm>
            <a:off x="388938" y="858950"/>
            <a:ext cx="8619508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ko-KR" altLang="en-US" sz="2000" b="1" dirty="0">
                <a:solidFill>
                  <a:srgbClr val="000000">
                    <a:lumMod val="50000"/>
                    <a:lumOff val="50000"/>
                  </a:srgbClr>
                </a:solidFill>
                <a:ea typeface="맑은 고딕" panose="020B0503020000020004" pitchFamily="50" charset="-127"/>
              </a:rPr>
              <a:t>최신 시스템 업데이트 유지 </a:t>
            </a:r>
            <a:r>
              <a:rPr kumimoji="0" lang="ko-KR" altLang="en-US" sz="2000" b="1" i="0" u="none" strike="noStrike" kern="1200" cap="none" spc="0" normalizeH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ahoma"/>
                <a:ea typeface="맑은 고딕" panose="020B0503020000020004" pitchFamily="50" charset="-127"/>
                <a:cs typeface="+mn-cs"/>
              </a:rPr>
              <a:t>및 정기적인 내부 교육을 통해 </a:t>
            </a:r>
            <a:r>
              <a:rPr kumimoji="0" lang="ko-KR" altLang="en-US" sz="2000" b="1" i="0" u="none" strike="noStrike" kern="1200" cap="none" spc="0" normalizeH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ahoma"/>
                <a:ea typeface="맑은 고딕" panose="020B0503020000020004" pitchFamily="50" charset="-127"/>
                <a:cs typeface="+mn-cs"/>
              </a:rPr>
              <a:t>랜섬웨어로부터</a:t>
            </a:r>
            <a:r>
              <a:rPr kumimoji="0" lang="ko-KR" altLang="en-US" sz="2000" b="1" i="0" u="none" strike="noStrike" kern="1200" cap="none" spc="0" normalizeH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ahoma"/>
                <a:ea typeface="맑은 고딕" panose="020B0503020000020004" pitchFamily="50" charset="-127"/>
                <a:cs typeface="+mn-cs"/>
              </a:rPr>
              <a:t> 데이터를 보호해야 합니다</a:t>
            </a:r>
            <a:r>
              <a:rPr kumimoji="0" lang="en-US" altLang="ko-KR" sz="2000" b="1" i="0" u="none" strike="noStrike" kern="1200" cap="none" spc="0" normalizeH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ahoma"/>
                <a:ea typeface="맑은 고딕" panose="020B0503020000020004" pitchFamily="50" charset="-127"/>
                <a:cs typeface="+mn-cs"/>
              </a:rPr>
              <a:t>.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Tahoma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01846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492443"/>
          </a:xfrm>
        </p:spPr>
        <p:txBody>
          <a:bodyPr/>
          <a:lstStyle/>
          <a:p>
            <a:r>
              <a:rPr lang="ko-KR" altLang="en-US" sz="3200" dirty="0"/>
              <a:t>예방 수칙</a:t>
            </a:r>
            <a:endParaRPr 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117A73-981C-4B3E-94D1-09C3C895E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36" y="894944"/>
            <a:ext cx="4007466" cy="39664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268E17-1E47-447A-A284-065D0B165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3504" y="171449"/>
            <a:ext cx="3819869" cy="445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0178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BF0DD2-FF31-4C94-96E5-0C21993B51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>
                <a:ea typeface="맑은 고딕" panose="020B0503020000020004" pitchFamily="50" charset="-127"/>
              </a:rPr>
              <a:t>데이터 보호 트랜드</a:t>
            </a:r>
          </a:p>
        </p:txBody>
      </p:sp>
    </p:spTree>
    <p:extLst>
      <p:ext uri="{BB962C8B-B14F-4D97-AF65-F5344CB8AC3E}">
        <p14:creationId xmlns:p14="http://schemas.microsoft.com/office/powerpoint/2010/main" val="33283731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492443"/>
          </a:xfrm>
        </p:spPr>
        <p:txBody>
          <a:bodyPr/>
          <a:lstStyle/>
          <a:p>
            <a:r>
              <a:rPr lang="en-US" altLang="ko-KR" sz="3200" dirty="0"/>
              <a:t>IT </a:t>
            </a:r>
            <a:r>
              <a:rPr lang="ko-KR" altLang="en-US" sz="3200" dirty="0"/>
              <a:t>관리자들의 다양한 관심사</a:t>
            </a:r>
            <a:endParaRPr lang="en-US" sz="32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A9EAF1C-2F01-4FDA-9F24-AC8E42F0F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150" y="1493920"/>
            <a:ext cx="3995699" cy="3140921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9F684CA2-E70A-4D39-858F-469FE9DD2A30}"/>
              </a:ext>
            </a:extLst>
          </p:cNvPr>
          <p:cNvSpPr/>
          <p:nvPr/>
        </p:nvSpPr>
        <p:spPr>
          <a:xfrm>
            <a:off x="485271" y="4634842"/>
            <a:ext cx="7136675" cy="21544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Sources: 2017 Cloud User Survey, Frost &amp; Sullivan:  </a:t>
            </a:r>
            <a:r>
              <a:rPr kumimoji="0" lang="en-US" sz="800" b="0" i="0" u="sng" strike="noStrike" kern="1200" cap="none" spc="0" normalizeH="0" baseline="0" noProof="0" dirty="0">
                <a:ln>
                  <a:noFill/>
                </a:ln>
                <a:solidFill>
                  <a:srgbClr val="0563C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hlinkClick r:id="rId4"/>
              </a:rPr>
              <a:t>https://www.veeam.com/wp-cross-cloud-data-protection-multi-cloud-complexity.html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639EB18-FDBC-4470-8FAD-798C804659BB}"/>
              </a:ext>
            </a:extLst>
          </p:cNvPr>
          <p:cNvSpPr txBox="1">
            <a:spLocks/>
          </p:cNvSpPr>
          <p:nvPr/>
        </p:nvSpPr>
        <p:spPr>
          <a:xfrm>
            <a:off x="388938" y="858950"/>
            <a:ext cx="8619508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리서치 조사에 따르면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IT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리더는 마이그레이션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 및 클라우드 워크로드에 대한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 및 가용성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특히 많은 관심을 가지고 있습니다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784204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D2DC-E8EA-423A-973C-703BA562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00" y="172800"/>
            <a:ext cx="8474700" cy="492443"/>
          </a:xfrm>
        </p:spPr>
        <p:txBody>
          <a:bodyPr/>
          <a:lstStyle/>
          <a:p>
            <a:r>
              <a:rPr lang="ko-KR" altLang="en-US" sz="3200" b="1" dirty="0"/>
              <a:t>백업 데이터는 언제 사용</a:t>
            </a:r>
            <a:r>
              <a:rPr lang="en-US" altLang="ko-KR" sz="3200" b="1" dirty="0"/>
              <a:t>???</a:t>
            </a:r>
            <a:endParaRPr lang="en-US" sz="3200" b="1" dirty="0"/>
          </a:p>
        </p:txBody>
      </p:sp>
      <p:pic>
        <p:nvPicPr>
          <p:cNvPr id="1026" name="Picture 2" descr="Image result for backup accidents insurance">
            <a:extLst>
              <a:ext uri="{FF2B5EF4-FFF2-40B4-BE49-F238E27FC236}">
                <a16:creationId xmlns:a16="http://schemas.microsoft.com/office/drawing/2014/main" id="{FED9297A-78C7-485B-A008-8683829DD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624" y="1479175"/>
            <a:ext cx="6920752" cy="310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F90BBDC-DC47-4467-87CE-A9FBBD01CF24}"/>
              </a:ext>
            </a:extLst>
          </p:cNvPr>
          <p:cNvSpPr txBox="1"/>
          <p:nvPr/>
        </p:nvSpPr>
        <p:spPr>
          <a:xfrm>
            <a:off x="400472" y="761169"/>
            <a:ext cx="4171528" cy="492443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kern="0" dirty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</a:rPr>
              <a:t>Insurance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5EC04D-8E3F-4D50-A1B7-58BE6C2B34F2}"/>
              </a:ext>
            </a:extLst>
          </p:cNvPr>
          <p:cNvSpPr txBox="1"/>
          <p:nvPr/>
        </p:nvSpPr>
        <p:spPr>
          <a:xfrm>
            <a:off x="4578026" y="761169"/>
            <a:ext cx="4171528" cy="492443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kern="0" dirty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</a:rPr>
              <a:t>Not Insurance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476254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D2DC-E8EA-423A-973C-703BA562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00" y="172800"/>
            <a:ext cx="8474700" cy="492443"/>
          </a:xfrm>
        </p:spPr>
        <p:txBody>
          <a:bodyPr/>
          <a:lstStyle/>
          <a:p>
            <a:r>
              <a:rPr lang="ko-KR" altLang="en-US" sz="3200" b="1" dirty="0"/>
              <a:t>백업 트랜드 변화</a:t>
            </a:r>
            <a:endParaRPr lang="en-US" sz="32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660F23E-4D00-4469-8357-5F9E36B832D8}"/>
              </a:ext>
            </a:extLst>
          </p:cNvPr>
          <p:cNvSpPr txBox="1"/>
          <p:nvPr/>
        </p:nvSpPr>
        <p:spPr>
          <a:xfrm>
            <a:off x="400472" y="761169"/>
            <a:ext cx="8352902" cy="492443"/>
          </a:xfrm>
          <a:prstGeom prst="rect">
            <a:avLst/>
          </a:prstGeom>
          <a:solidFill>
            <a:srgbClr val="FFFFFF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백업 데이터를 다양한 용도로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B33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즉시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B33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(Instant)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B33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활용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하는 기술로 진화</a:t>
            </a: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A25C2109-5838-4F91-9815-3C3AC431D56D}"/>
              </a:ext>
            </a:extLst>
          </p:cNvPr>
          <p:cNvSpPr/>
          <p:nvPr/>
        </p:nvSpPr>
        <p:spPr bwMode="auto">
          <a:xfrm>
            <a:off x="984738" y="3842426"/>
            <a:ext cx="4744853" cy="769767"/>
          </a:xfrm>
          <a:prstGeom prst="rightArrow">
            <a:avLst/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백업 단순 저장 및 필요 시 복구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1B200D6E-8325-4825-89A4-4FBE11E6B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58" y="1323975"/>
            <a:ext cx="4791075" cy="2495550"/>
          </a:xfrm>
          <a:prstGeom prst="rect">
            <a:avLst/>
          </a:prstGeom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32F81C20-B2EA-4ADA-B448-5D6F95DDD200}"/>
              </a:ext>
            </a:extLst>
          </p:cNvPr>
          <p:cNvGrpSpPr/>
          <p:nvPr/>
        </p:nvGrpSpPr>
        <p:grpSpPr>
          <a:xfrm>
            <a:off x="5799503" y="1333500"/>
            <a:ext cx="2411047" cy="3278693"/>
            <a:chOff x="5799503" y="1333500"/>
            <a:chExt cx="2411047" cy="3278693"/>
          </a:xfrm>
        </p:grpSpPr>
        <p:sp>
          <p:nvSpPr>
            <p:cNvPr id="64" name="화살표: 오른쪽 63">
              <a:extLst>
                <a:ext uri="{FF2B5EF4-FFF2-40B4-BE49-F238E27FC236}">
                  <a16:creationId xmlns:a16="http://schemas.microsoft.com/office/drawing/2014/main" id="{A3894C87-5B39-4C2A-907C-CF6071253DB5}"/>
                </a:ext>
              </a:extLst>
            </p:cNvPr>
            <p:cNvSpPr/>
            <p:nvPr/>
          </p:nvSpPr>
          <p:spPr bwMode="auto">
            <a:xfrm>
              <a:off x="5861320" y="3842426"/>
              <a:ext cx="2349230" cy="769767"/>
            </a:xfrm>
            <a:prstGeom prst="rightArrow">
              <a:avLst/>
            </a:prstGeom>
            <a:solidFill>
              <a:srgbClr val="54B94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rPr>
                <a:t>백업 즉시 활용</a:t>
              </a: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12CD31A-3E00-4A5F-A5A8-8439B6616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9503" y="1333500"/>
              <a:ext cx="2343150" cy="2442087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7FB55138-B7DE-45DC-BBEA-4DA1558DF10B}"/>
                </a:ext>
              </a:extLst>
            </p:cNvPr>
            <p:cNvSpPr/>
            <p:nvPr/>
          </p:nvSpPr>
          <p:spPr bwMode="auto">
            <a:xfrm>
              <a:off x="5848663" y="3431458"/>
              <a:ext cx="2233452" cy="304800"/>
            </a:xfrm>
            <a:prstGeom prst="rect">
              <a:avLst/>
            </a:prstGeom>
            <a:solidFill>
              <a:srgbClr val="54B94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rPr>
                <a:t>2015 ~</a:t>
              </a:r>
              <a:endParaRPr kumimoji="0" lang="ko-KR" alt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2657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BF0DD2-FF31-4C94-96E5-0C21993B51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ea typeface="맑은 고딕" panose="020B0503020000020004" pitchFamily="50" charset="-127"/>
              </a:rPr>
              <a:t>Veeam?</a:t>
            </a:r>
            <a:endParaRPr lang="en-GB" altLang="ko-KR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830238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520" y="1707655"/>
            <a:ext cx="8460432" cy="2363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601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6000" b="0" i="0" u="none" strike="noStrike" kern="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Messaging &amp; Positioning</a:t>
            </a:r>
          </a:p>
          <a:p>
            <a:pPr marL="0" marR="0" lvl="0" indent="0" algn="l" defTabSz="68601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3600" b="0" i="0" u="none" strike="noStrike" kern="0" cap="none" spc="-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Veeam Availably Suite v9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0" y="426862"/>
            <a:ext cx="3516982" cy="7660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1" y="2427735"/>
            <a:ext cx="9180512" cy="18180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-5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206D0FF-110D-41BC-9431-3877E85D17A5}"/>
              </a:ext>
            </a:extLst>
          </p:cNvPr>
          <p:cNvGrpSpPr/>
          <p:nvPr/>
        </p:nvGrpSpPr>
        <p:grpSpPr>
          <a:xfrm>
            <a:off x="66753" y="2127397"/>
            <a:ext cx="1820764" cy="2075956"/>
            <a:chOff x="66753" y="2127397"/>
            <a:chExt cx="1820764" cy="2075956"/>
          </a:xfrm>
        </p:grpSpPr>
        <p:sp>
          <p:nvSpPr>
            <p:cNvPr id="11" name="TextBox 10"/>
            <p:cNvSpPr txBox="1"/>
            <p:nvPr/>
          </p:nvSpPr>
          <p:spPr>
            <a:xfrm>
              <a:off x="66753" y="3667822"/>
              <a:ext cx="182076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고속               백업 및 복구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69" y="2127397"/>
              <a:ext cx="1733603" cy="173360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9257069-F568-4BC9-881C-1804260D5654}"/>
              </a:ext>
            </a:extLst>
          </p:cNvPr>
          <p:cNvGrpSpPr/>
          <p:nvPr/>
        </p:nvGrpSpPr>
        <p:grpSpPr>
          <a:xfrm>
            <a:off x="2189777" y="2217157"/>
            <a:ext cx="1498423" cy="1941620"/>
            <a:chOff x="2189777" y="2217157"/>
            <a:chExt cx="1498423" cy="1941620"/>
          </a:xfrm>
        </p:grpSpPr>
        <p:sp>
          <p:nvSpPr>
            <p:cNvPr id="12" name="TextBox 11"/>
            <p:cNvSpPr txBox="1"/>
            <p:nvPr/>
          </p:nvSpPr>
          <p:spPr>
            <a:xfrm>
              <a:off x="2304656" y="3715579"/>
              <a:ext cx="123573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</a:t>
              </a:r>
              <a:b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손실 방지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777" y="2217157"/>
              <a:ext cx="1498423" cy="149842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0258D4-7223-4674-B7C1-477FF8864089}"/>
              </a:ext>
            </a:extLst>
          </p:cNvPr>
          <p:cNvGrpSpPr/>
          <p:nvPr/>
        </p:nvGrpSpPr>
        <p:grpSpPr>
          <a:xfrm>
            <a:off x="3852024" y="2202897"/>
            <a:ext cx="1741254" cy="1955052"/>
            <a:chOff x="3852024" y="2202897"/>
            <a:chExt cx="1741254" cy="1955052"/>
          </a:xfrm>
        </p:grpSpPr>
        <p:sp>
          <p:nvSpPr>
            <p:cNvPr id="13" name="TextBox 12"/>
            <p:cNvSpPr txBox="1"/>
            <p:nvPr/>
          </p:nvSpPr>
          <p:spPr>
            <a:xfrm>
              <a:off x="3888538" y="3714751"/>
              <a:ext cx="1704740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복구 </a:t>
              </a:r>
              <a:b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검증성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024" y="2202897"/>
              <a:ext cx="1639540" cy="16395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BB4922B-5BEE-45C8-ABE9-4F5D91EB98F5}"/>
              </a:ext>
            </a:extLst>
          </p:cNvPr>
          <p:cNvGrpSpPr/>
          <p:nvPr/>
        </p:nvGrpSpPr>
        <p:grpSpPr>
          <a:xfrm>
            <a:off x="5517972" y="2202896"/>
            <a:ext cx="1684981" cy="1948381"/>
            <a:chOff x="5517972" y="2202896"/>
            <a:chExt cx="1684981" cy="1948381"/>
          </a:xfrm>
        </p:grpSpPr>
        <p:sp>
          <p:nvSpPr>
            <p:cNvPr id="14" name="TextBox 13"/>
            <p:cNvSpPr txBox="1"/>
            <p:nvPr/>
          </p:nvSpPr>
          <p:spPr>
            <a:xfrm>
              <a:off x="5770386" y="3708079"/>
              <a:ext cx="125545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데이터의 </a:t>
              </a:r>
              <a:b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즉시 활용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972" y="2202896"/>
              <a:ext cx="1684981" cy="1624344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91C7D8B-B5FD-4937-A54A-CD4E369E1CFC}"/>
              </a:ext>
            </a:extLst>
          </p:cNvPr>
          <p:cNvGrpSpPr/>
          <p:nvPr/>
        </p:nvGrpSpPr>
        <p:grpSpPr>
          <a:xfrm>
            <a:off x="7304664" y="2113148"/>
            <a:ext cx="1803840" cy="2032497"/>
            <a:chOff x="7304664" y="2113148"/>
            <a:chExt cx="1803840" cy="2032497"/>
          </a:xfrm>
        </p:grpSpPr>
        <p:sp>
          <p:nvSpPr>
            <p:cNvPr id="15" name="TextBox 14"/>
            <p:cNvSpPr txBox="1"/>
            <p:nvPr/>
          </p:nvSpPr>
          <p:spPr>
            <a:xfrm>
              <a:off x="7595121" y="3702447"/>
              <a:ext cx="1258200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완벽한</a:t>
              </a:r>
              <a:b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가시성</a:t>
              </a:r>
              <a:endPara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맑은 고딕" panose="020B0503020000020004" pitchFamily="50" charset="-127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664" y="2113148"/>
              <a:ext cx="1803840" cy="180384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087E9FBF-9DD1-468B-97D5-D31093D703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8710" y="1"/>
            <a:ext cx="3857120" cy="16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0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A0498F77-D429-4EF0-BAA3-85609840C3D7}"/>
              </a:ext>
            </a:extLst>
          </p:cNvPr>
          <p:cNvSpPr txBox="1">
            <a:spLocks/>
          </p:cNvSpPr>
          <p:nvPr/>
        </p:nvSpPr>
        <p:spPr>
          <a:xfrm>
            <a:off x="89698" y="4472416"/>
            <a:ext cx="8640000" cy="540000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75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51435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</a:rPr>
              <a:t>IDC Report: Veeam is #1 in EMEA by revenue and unmatched 20.8% market share and YoY growth, https://www.veeam.com/wp-idc-semiannual-software-tracker-report-emea.html</a:t>
            </a:r>
          </a:p>
          <a:p>
            <a:pPr marL="171450" marR="0" lvl="0" indent="-171450" algn="l" defTabSz="51435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75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</a:rPr>
              <a:t>Veeam Achieves Market-Leading Revenue Growth in 2H 2017, https://www.veeam.com/executive-blog/idc-report-2017-market-share-growth.html</a:t>
            </a:r>
            <a:endParaRPr kumimoji="0" lang="ko-KR" altLang="en-US" sz="75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302020204030204"/>
              <a:ea typeface="맑은 고딕" panose="020B0503020000020004" pitchFamily="50" charset="-127"/>
            </a:endParaRPr>
          </a:p>
        </p:txBody>
      </p:sp>
      <p:sp>
        <p:nvSpPr>
          <p:cNvPr id="27" name="Title 4">
            <a:extLst>
              <a:ext uri="{FF2B5EF4-FFF2-40B4-BE49-F238E27FC236}">
                <a16:creationId xmlns:a16="http://schemas.microsoft.com/office/drawing/2014/main" id="{7111A7F7-F2A1-4416-B289-1EA74E2A9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171451"/>
            <a:ext cx="8363938" cy="492443"/>
          </a:xfrm>
        </p:spPr>
        <p:txBody>
          <a:bodyPr/>
          <a:lstStyle/>
          <a:p>
            <a:r>
              <a:rPr lang="ko-KR" altLang="en-US" sz="3200" dirty="0"/>
              <a:t>글로벌 톱 브랜드 데이터 관리 솔루션</a:t>
            </a:r>
            <a:endParaRPr lang="en-US" altLang="ko-KR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31D6DE-7AC5-42A7-8067-3687B06EC7E7}"/>
              </a:ext>
            </a:extLst>
          </p:cNvPr>
          <p:cNvSpPr txBox="1"/>
          <p:nvPr/>
        </p:nvSpPr>
        <p:spPr>
          <a:xfrm>
            <a:off x="472273" y="647342"/>
            <a:ext cx="8199454" cy="7078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유럽시장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글로벌 상위 탑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의 백업 및 복구 데이터 관리 솔루션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전세계 가상화 백업 </a:t>
            </a:r>
            <a:r>
              <a:rPr lang="en-US" altLang="ko-KR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E8B723-7610-4D06-AF10-7DDE1F23B373}"/>
              </a:ext>
            </a:extLst>
          </p:cNvPr>
          <p:cNvSpPr/>
          <p:nvPr/>
        </p:nvSpPr>
        <p:spPr>
          <a:xfrm>
            <a:off x="1207414" y="1465567"/>
            <a:ext cx="2311400" cy="238413"/>
          </a:xfrm>
          <a:prstGeom prst="rect">
            <a:avLst/>
          </a:prstGeom>
          <a:solidFill>
            <a:srgbClr val="005F4B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유럽시장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 백업 솔루션</a:t>
            </a:r>
            <a:r>
              <a:rPr kumimoji="0" lang="en-US" altLang="ko-KR" sz="1200" b="1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200" b="1" i="0" u="none" strike="noStrike" kern="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5B40E9-2A66-4C03-9390-62D1337782F7}"/>
              </a:ext>
            </a:extLst>
          </p:cNvPr>
          <p:cNvSpPr/>
          <p:nvPr/>
        </p:nvSpPr>
        <p:spPr>
          <a:xfrm>
            <a:off x="5455919" y="1466237"/>
            <a:ext cx="2311400" cy="238413"/>
          </a:xfrm>
          <a:prstGeom prst="rect">
            <a:avLst/>
          </a:prstGeom>
          <a:solidFill>
            <a:srgbClr val="005F4B"/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5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글로벌 탑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백업 솔루션</a:t>
            </a:r>
            <a:r>
              <a:rPr kumimoji="0" lang="en-US" altLang="ko-KR" sz="1200" b="1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1" i="0" u="none" strike="noStrike" kern="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A4F38F-D93D-484D-904B-545C4F1BE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17" y="1851868"/>
            <a:ext cx="4068584" cy="189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A435030-7D1C-4336-BD02-D541C9B06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500" y="1851868"/>
            <a:ext cx="3664918" cy="189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280A7B-E45B-4367-9515-7E5A7AEF261A}"/>
              </a:ext>
            </a:extLst>
          </p:cNvPr>
          <p:cNvSpPr txBox="1"/>
          <p:nvPr/>
        </p:nvSpPr>
        <p:spPr>
          <a:xfrm>
            <a:off x="0" y="3809485"/>
            <a:ext cx="9143999" cy="678045"/>
          </a:xfrm>
          <a:prstGeom prst="rect">
            <a:avLst/>
          </a:prstGeom>
          <a:solidFill>
            <a:srgbClr val="00B336"/>
          </a:solidFill>
        </p:spPr>
        <p:txBody>
          <a:bodyPr wrap="square" rtlCol="0" anchor="ctr">
            <a:noAutofit/>
          </a:bodyPr>
          <a:lstStyle/>
          <a:p>
            <a:pPr lvl="0" algn="ctr"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가상화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 및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x86 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서버에 최적화된 데이터 관리 솔루션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백업본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즉시 활용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VM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복제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손쉬운 마이그레이션</a:t>
            </a:r>
            <a:r>
              <a:rPr lang="en-US" altLang="ko-KR" sz="1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자동화 기능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32F145-0D52-47DA-B522-F958E6E1958B}"/>
              </a:ext>
            </a:extLst>
          </p:cNvPr>
          <p:cNvSpPr/>
          <p:nvPr/>
        </p:nvSpPr>
        <p:spPr bwMode="auto">
          <a:xfrm>
            <a:off x="503417" y="2084062"/>
            <a:ext cx="4032007" cy="2263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DF9AC5-9901-4E87-A464-2FE6075BB469}"/>
              </a:ext>
            </a:extLst>
          </p:cNvPr>
          <p:cNvSpPr/>
          <p:nvPr/>
        </p:nvSpPr>
        <p:spPr bwMode="auto">
          <a:xfrm>
            <a:off x="4947037" y="2779758"/>
            <a:ext cx="3428868" cy="22557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80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171451"/>
            <a:ext cx="8363938" cy="553998"/>
          </a:xfrm>
        </p:spPr>
        <p:txBody>
          <a:bodyPr/>
          <a:lstStyle/>
          <a:p>
            <a:r>
              <a:rPr lang="en-US" sz="3600" dirty="0"/>
              <a:t>Agenda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BB89B0D-D062-4892-9F4D-1C57BF51E056}"/>
              </a:ext>
            </a:extLst>
          </p:cNvPr>
          <p:cNvSpPr/>
          <p:nvPr/>
        </p:nvSpPr>
        <p:spPr bwMode="auto">
          <a:xfrm>
            <a:off x="421322" y="2337086"/>
            <a:ext cx="6096375" cy="470772"/>
          </a:xfrm>
          <a:prstGeom prst="roundRect">
            <a:avLst/>
          </a:prstGeom>
          <a:solidFill>
            <a:srgbClr val="9D9D9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1600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Veeam?</a:t>
            </a:r>
            <a:endParaRPr lang="ko-KR" altLang="en-US" sz="2400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22" name="Rectangle: Rounded Corners 22">
            <a:extLst>
              <a:ext uri="{FF2B5EF4-FFF2-40B4-BE49-F238E27FC236}">
                <a16:creationId xmlns:a16="http://schemas.microsoft.com/office/drawing/2014/main" id="{966BA18E-FB23-4F9D-AA0B-D900B8451D6B}"/>
              </a:ext>
            </a:extLst>
          </p:cNvPr>
          <p:cNvSpPr/>
          <p:nvPr/>
        </p:nvSpPr>
        <p:spPr bwMode="auto">
          <a:xfrm>
            <a:off x="421322" y="3011735"/>
            <a:ext cx="6096375" cy="470772"/>
          </a:xfrm>
          <a:prstGeom prst="roundRect">
            <a:avLst/>
          </a:prstGeom>
          <a:solidFill>
            <a:srgbClr val="9D9D9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1600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사이버 </a:t>
            </a:r>
            <a:r>
              <a:rPr lang="ko-KR" altLang="en-US" sz="2400" b="1" kern="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위협으로부터</a:t>
            </a:r>
            <a:r>
              <a:rPr lang="ko-KR" altLang="en-US" sz="2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 데이터 보호</a:t>
            </a:r>
          </a:p>
        </p:txBody>
      </p:sp>
      <p:sp>
        <p:nvSpPr>
          <p:cNvPr id="26" name="Rectangle: Rounded Corners 15">
            <a:extLst>
              <a:ext uri="{FF2B5EF4-FFF2-40B4-BE49-F238E27FC236}">
                <a16:creationId xmlns:a16="http://schemas.microsoft.com/office/drawing/2014/main" id="{A07F7333-7815-491C-BF94-52B36033DA74}"/>
              </a:ext>
            </a:extLst>
          </p:cNvPr>
          <p:cNvSpPr/>
          <p:nvPr/>
        </p:nvSpPr>
        <p:spPr bwMode="auto">
          <a:xfrm>
            <a:off x="421322" y="984978"/>
            <a:ext cx="6096375" cy="470772"/>
          </a:xfrm>
          <a:prstGeom prst="roundRect">
            <a:avLst/>
          </a:prstGeom>
          <a:solidFill>
            <a:srgbClr val="9D9D9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1600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kern="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랜섬웨어</a:t>
            </a:r>
            <a:r>
              <a:rPr lang="ko-KR" altLang="en-US" sz="2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 현황과 트렌드</a:t>
            </a:r>
          </a:p>
        </p:txBody>
      </p:sp>
      <p:sp>
        <p:nvSpPr>
          <p:cNvPr id="27" name="Rectangle: Rounded Corners 1">
            <a:extLst>
              <a:ext uri="{FF2B5EF4-FFF2-40B4-BE49-F238E27FC236}">
                <a16:creationId xmlns:a16="http://schemas.microsoft.com/office/drawing/2014/main" id="{B7E5BC74-0E69-4039-B81F-2CF81A51FDB7}"/>
              </a:ext>
            </a:extLst>
          </p:cNvPr>
          <p:cNvSpPr/>
          <p:nvPr/>
        </p:nvSpPr>
        <p:spPr bwMode="auto">
          <a:xfrm>
            <a:off x="365760" y="984978"/>
            <a:ext cx="138112" cy="470772"/>
          </a:xfrm>
          <a:prstGeom prst="roundRect">
            <a:avLst/>
          </a:prstGeom>
          <a:solidFill>
            <a:srgbClr val="00B33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28" name="Rectangle: Rounded Corners 19">
            <a:extLst>
              <a:ext uri="{FF2B5EF4-FFF2-40B4-BE49-F238E27FC236}">
                <a16:creationId xmlns:a16="http://schemas.microsoft.com/office/drawing/2014/main" id="{76AB65F2-B74F-4F65-8305-EE5458288B31}"/>
              </a:ext>
            </a:extLst>
          </p:cNvPr>
          <p:cNvSpPr/>
          <p:nvPr/>
        </p:nvSpPr>
        <p:spPr bwMode="auto">
          <a:xfrm>
            <a:off x="365767" y="2337086"/>
            <a:ext cx="138112" cy="470772"/>
          </a:xfrm>
          <a:prstGeom prst="roundRect">
            <a:avLst/>
          </a:prstGeom>
          <a:solidFill>
            <a:srgbClr val="00B33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29" name="Rectangle: Rounded Corners 21">
            <a:extLst>
              <a:ext uri="{FF2B5EF4-FFF2-40B4-BE49-F238E27FC236}">
                <a16:creationId xmlns:a16="http://schemas.microsoft.com/office/drawing/2014/main" id="{B1C98C1B-2FD8-43FC-9777-8AD52D18085C}"/>
              </a:ext>
            </a:extLst>
          </p:cNvPr>
          <p:cNvSpPr/>
          <p:nvPr/>
        </p:nvSpPr>
        <p:spPr bwMode="auto">
          <a:xfrm>
            <a:off x="370683" y="3011735"/>
            <a:ext cx="138112" cy="470772"/>
          </a:xfrm>
          <a:prstGeom prst="roundRect">
            <a:avLst/>
          </a:prstGeom>
          <a:solidFill>
            <a:srgbClr val="00B33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6" name="Rectangle: Rounded Corners 22">
            <a:extLst>
              <a:ext uri="{FF2B5EF4-FFF2-40B4-BE49-F238E27FC236}">
                <a16:creationId xmlns:a16="http://schemas.microsoft.com/office/drawing/2014/main" id="{07FFBBE2-72CA-4E68-8039-37FAF67F8F93}"/>
              </a:ext>
            </a:extLst>
          </p:cNvPr>
          <p:cNvSpPr/>
          <p:nvPr/>
        </p:nvSpPr>
        <p:spPr bwMode="auto">
          <a:xfrm>
            <a:off x="421322" y="3686384"/>
            <a:ext cx="6096375" cy="470772"/>
          </a:xfrm>
          <a:prstGeom prst="roundRect">
            <a:avLst/>
          </a:prstGeom>
          <a:solidFill>
            <a:srgbClr val="9D9D9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1600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사이버 </a:t>
            </a:r>
            <a:r>
              <a:rPr lang="ko-KR" altLang="en-US" sz="2400" b="1" kern="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위협으로부터</a:t>
            </a:r>
            <a:r>
              <a:rPr lang="ko-KR" altLang="en-US" sz="2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 데이터 복원</a:t>
            </a:r>
          </a:p>
        </p:txBody>
      </p:sp>
      <p:sp>
        <p:nvSpPr>
          <p:cNvPr id="17" name="Rectangle: Rounded Corners 21">
            <a:extLst>
              <a:ext uri="{FF2B5EF4-FFF2-40B4-BE49-F238E27FC236}">
                <a16:creationId xmlns:a16="http://schemas.microsoft.com/office/drawing/2014/main" id="{23929AC3-1C5E-49D6-BD8A-72066847DEFA}"/>
              </a:ext>
            </a:extLst>
          </p:cNvPr>
          <p:cNvSpPr/>
          <p:nvPr/>
        </p:nvSpPr>
        <p:spPr bwMode="auto">
          <a:xfrm>
            <a:off x="370683" y="3686384"/>
            <a:ext cx="138112" cy="470772"/>
          </a:xfrm>
          <a:prstGeom prst="roundRect">
            <a:avLst/>
          </a:prstGeom>
          <a:solidFill>
            <a:srgbClr val="00B33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1" name="Rectangle: Rounded Corners 22">
            <a:extLst>
              <a:ext uri="{FF2B5EF4-FFF2-40B4-BE49-F238E27FC236}">
                <a16:creationId xmlns:a16="http://schemas.microsoft.com/office/drawing/2014/main" id="{C2B0AA9A-3B8B-4BB1-B8E5-3EA2E2884BE9}"/>
              </a:ext>
            </a:extLst>
          </p:cNvPr>
          <p:cNvSpPr/>
          <p:nvPr/>
        </p:nvSpPr>
        <p:spPr bwMode="auto">
          <a:xfrm>
            <a:off x="421322" y="4360887"/>
            <a:ext cx="6096375" cy="470772"/>
          </a:xfrm>
          <a:prstGeom prst="roundRect">
            <a:avLst/>
          </a:prstGeom>
          <a:solidFill>
            <a:srgbClr val="9D9D9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1600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고객 사례</a:t>
            </a:r>
          </a:p>
        </p:txBody>
      </p:sp>
      <p:sp>
        <p:nvSpPr>
          <p:cNvPr id="12" name="Rectangle: Rounded Corners 21">
            <a:extLst>
              <a:ext uri="{FF2B5EF4-FFF2-40B4-BE49-F238E27FC236}">
                <a16:creationId xmlns:a16="http://schemas.microsoft.com/office/drawing/2014/main" id="{926658EE-BF01-4B0A-B5A9-283A09674D71}"/>
              </a:ext>
            </a:extLst>
          </p:cNvPr>
          <p:cNvSpPr/>
          <p:nvPr/>
        </p:nvSpPr>
        <p:spPr bwMode="auto">
          <a:xfrm>
            <a:off x="370683" y="4360887"/>
            <a:ext cx="138112" cy="470772"/>
          </a:xfrm>
          <a:prstGeom prst="roundRect">
            <a:avLst/>
          </a:prstGeom>
          <a:solidFill>
            <a:srgbClr val="00B33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3" name="Rectangle: Rounded Corners 15">
            <a:extLst>
              <a:ext uri="{FF2B5EF4-FFF2-40B4-BE49-F238E27FC236}">
                <a16:creationId xmlns:a16="http://schemas.microsoft.com/office/drawing/2014/main" id="{0050AD4C-E555-4C20-B28E-91B7EDCE92A0}"/>
              </a:ext>
            </a:extLst>
          </p:cNvPr>
          <p:cNvSpPr/>
          <p:nvPr/>
        </p:nvSpPr>
        <p:spPr bwMode="auto">
          <a:xfrm>
            <a:off x="421322" y="1660993"/>
            <a:ext cx="6096375" cy="470772"/>
          </a:xfrm>
          <a:prstGeom prst="roundRect">
            <a:avLst/>
          </a:prstGeom>
          <a:solidFill>
            <a:srgbClr val="9D9D9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1600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400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데이터 보호 트랜드</a:t>
            </a:r>
          </a:p>
        </p:txBody>
      </p:sp>
      <p:sp>
        <p:nvSpPr>
          <p:cNvPr id="14" name="Rectangle: Rounded Corners 1">
            <a:extLst>
              <a:ext uri="{FF2B5EF4-FFF2-40B4-BE49-F238E27FC236}">
                <a16:creationId xmlns:a16="http://schemas.microsoft.com/office/drawing/2014/main" id="{91147F21-0F2E-4555-AF8E-BC47D3F87073}"/>
              </a:ext>
            </a:extLst>
          </p:cNvPr>
          <p:cNvSpPr/>
          <p:nvPr/>
        </p:nvSpPr>
        <p:spPr bwMode="auto">
          <a:xfrm>
            <a:off x="365760" y="1660993"/>
            <a:ext cx="138112" cy="470772"/>
          </a:xfrm>
          <a:prstGeom prst="roundRect">
            <a:avLst/>
          </a:prstGeom>
          <a:solidFill>
            <a:srgbClr val="00B33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52025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말풍선: 타원형 76">
            <a:extLst>
              <a:ext uri="{FF2B5EF4-FFF2-40B4-BE49-F238E27FC236}">
                <a16:creationId xmlns:a16="http://schemas.microsoft.com/office/drawing/2014/main" id="{DF722BEA-363B-4A34-8DDA-14B5227211D4}"/>
              </a:ext>
            </a:extLst>
          </p:cNvPr>
          <p:cNvSpPr/>
          <p:nvPr/>
        </p:nvSpPr>
        <p:spPr>
          <a:xfrm>
            <a:off x="3936652" y="1741701"/>
            <a:ext cx="2133107" cy="1474227"/>
          </a:xfrm>
          <a:prstGeom prst="wedgeEllipseCallout">
            <a:avLst>
              <a:gd name="adj1" fmla="val 36324"/>
              <a:gd name="adj2" fmla="val 56757"/>
            </a:avLst>
          </a:prstGeom>
          <a:solidFill>
            <a:srgbClr val="4472C4">
              <a:lumMod val="20000"/>
              <a:lumOff val="8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이제는 하이브리드 클라우드 시대</a:t>
            </a: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13A7E25-C9BB-4EAE-B8C7-87F562D0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171451"/>
            <a:ext cx="8363938" cy="492443"/>
          </a:xfrm>
        </p:spPr>
        <p:txBody>
          <a:bodyPr/>
          <a:lstStyle/>
          <a:p>
            <a:r>
              <a:rPr lang="ko-KR" altLang="en-US" sz="3200" dirty="0"/>
              <a:t>하이브리드 클라우드 시대의 도래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EDF3C505-7CC9-46C0-ACAB-E04CB1D0A067}"/>
              </a:ext>
            </a:extLst>
          </p:cNvPr>
          <p:cNvSpPr txBox="1">
            <a:spLocks/>
          </p:cNvSpPr>
          <p:nvPr/>
        </p:nvSpPr>
        <p:spPr>
          <a:xfrm>
            <a:off x="388938" y="858950"/>
            <a:ext cx="8619508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오늘의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인프라는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온프레미스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x86,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프라이빗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퍼블릭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클라우드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(AWS, Azure)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다양한 층의 클라우드가 존재하는 </a:t>
            </a:r>
            <a:r>
              <a:rPr lang="ko-KR" altLang="en-US" sz="2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하이브리드 클라우드로 진화</a:t>
            </a:r>
            <a:endParaRPr lang="en-US" altLang="ko-KR" sz="2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0C3D64E3-94A8-44C8-8100-1A5A551221A8}"/>
              </a:ext>
            </a:extLst>
          </p:cNvPr>
          <p:cNvSpPr txBox="1">
            <a:spLocks/>
          </p:cNvSpPr>
          <p:nvPr/>
        </p:nvSpPr>
        <p:spPr>
          <a:xfrm>
            <a:off x="476410" y="4495160"/>
            <a:ext cx="8253288" cy="5709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451 Research, 69% of enterprises will have hybrid IT environments by 2019,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https://451research.com/images/Marketing/press_releases/Pre_Re-Invent_2018_press_release_final_11_22.pdf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95AC2D4-C829-490F-9482-5359A4571E96}"/>
              </a:ext>
            </a:extLst>
          </p:cNvPr>
          <p:cNvCxnSpPr>
            <a:cxnSpLocks/>
          </p:cNvCxnSpPr>
          <p:nvPr/>
        </p:nvCxnSpPr>
        <p:spPr>
          <a:xfrm>
            <a:off x="506638" y="3388720"/>
            <a:ext cx="7200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37DDC06-B00D-4336-A309-C454084FFF4B}"/>
              </a:ext>
            </a:extLst>
          </p:cNvPr>
          <p:cNvCxnSpPr>
            <a:cxnSpLocks/>
          </p:cNvCxnSpPr>
          <p:nvPr/>
        </p:nvCxnSpPr>
        <p:spPr>
          <a:xfrm>
            <a:off x="1239669" y="3388720"/>
            <a:ext cx="12600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DEC4ABC-11FB-40CB-BB3F-DCA4AFFEDB8D}"/>
              </a:ext>
            </a:extLst>
          </p:cNvPr>
          <p:cNvCxnSpPr>
            <a:cxnSpLocks/>
          </p:cNvCxnSpPr>
          <p:nvPr/>
        </p:nvCxnSpPr>
        <p:spPr>
          <a:xfrm>
            <a:off x="2516807" y="3388720"/>
            <a:ext cx="21600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BD96814-FF10-4FF4-A324-398A508A3C6B}"/>
              </a:ext>
            </a:extLst>
          </p:cNvPr>
          <p:cNvCxnSpPr>
            <a:cxnSpLocks/>
          </p:cNvCxnSpPr>
          <p:nvPr/>
        </p:nvCxnSpPr>
        <p:spPr>
          <a:xfrm>
            <a:off x="4693230" y="3388720"/>
            <a:ext cx="396000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4171751-75CC-4DAD-8F92-2AC15DD5B2EC}"/>
              </a:ext>
            </a:extLst>
          </p:cNvPr>
          <p:cNvCxnSpPr>
            <a:cxnSpLocks/>
          </p:cNvCxnSpPr>
          <p:nvPr/>
        </p:nvCxnSpPr>
        <p:spPr>
          <a:xfrm>
            <a:off x="1226638" y="3388720"/>
            <a:ext cx="0" cy="86969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9A84911-908C-4455-A8E4-D778D66C21AA}"/>
              </a:ext>
            </a:extLst>
          </p:cNvPr>
          <p:cNvCxnSpPr>
            <a:cxnSpLocks/>
          </p:cNvCxnSpPr>
          <p:nvPr/>
        </p:nvCxnSpPr>
        <p:spPr>
          <a:xfrm>
            <a:off x="2499669" y="3434628"/>
            <a:ext cx="2400" cy="82378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66BDDF9B-753A-4FBD-A80C-E15342CBDBDA}"/>
              </a:ext>
            </a:extLst>
          </p:cNvPr>
          <p:cNvCxnSpPr>
            <a:cxnSpLocks/>
          </p:cNvCxnSpPr>
          <p:nvPr/>
        </p:nvCxnSpPr>
        <p:spPr>
          <a:xfrm>
            <a:off x="4676807" y="3388720"/>
            <a:ext cx="0" cy="86969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1109840-9880-4FF2-8592-0625622B016C}"/>
              </a:ext>
            </a:extLst>
          </p:cNvPr>
          <p:cNvSpPr txBox="1"/>
          <p:nvPr/>
        </p:nvSpPr>
        <p:spPr>
          <a:xfrm>
            <a:off x="171357" y="3526961"/>
            <a:ext cx="1314992" cy="49244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 algn="ctr" defTabSz="686030" latinLnBrk="1"/>
            <a:r>
              <a:rPr lang="en-US" altLang="ko-KR" sz="26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Unix</a:t>
            </a:r>
            <a:endParaRPr lang="ko-KR" altLang="en-US" sz="2600" b="1" dirty="0">
              <a:solidFill>
                <a:srgbClr val="000000">
                  <a:lumMod val="50000"/>
                  <a:lumOff val="50000"/>
                </a:srgbClr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694421-A88F-4A70-903E-D36BCF290DDE}"/>
              </a:ext>
            </a:extLst>
          </p:cNvPr>
          <p:cNvSpPr txBox="1"/>
          <p:nvPr/>
        </p:nvSpPr>
        <p:spPr>
          <a:xfrm>
            <a:off x="979959" y="3573127"/>
            <a:ext cx="1314992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 algn="ctr" defTabSz="686030" latinLnBrk="1"/>
            <a:r>
              <a:rPr lang="en-US" altLang="ko-KR" sz="20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Unix</a:t>
            </a:r>
            <a:endParaRPr lang="ko-KR" altLang="en-US" sz="2000" b="1" dirty="0">
              <a:solidFill>
                <a:srgbClr val="000000">
                  <a:lumMod val="50000"/>
                  <a:lumOff val="50000"/>
                </a:srgbClr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B2E161-ED54-407D-A455-39BCABA40786}"/>
              </a:ext>
            </a:extLst>
          </p:cNvPr>
          <p:cNvSpPr txBox="1"/>
          <p:nvPr/>
        </p:nvSpPr>
        <p:spPr>
          <a:xfrm>
            <a:off x="1586639" y="3619293"/>
            <a:ext cx="1314992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 algn="ctr" defTabSz="686030" latinLnBrk="1"/>
            <a:r>
              <a:rPr lang="en-US" altLang="ko-KR" sz="1400" b="1" dirty="0">
                <a:latin typeface="맑은 고딕" panose="020B0503020000020004" pitchFamily="50" charset="-127"/>
                <a:cs typeface="Arial" panose="020B0604020202020204" pitchFamily="34" charset="0"/>
              </a:rPr>
              <a:t>x86</a:t>
            </a:r>
            <a:endParaRPr lang="ko-KR" altLang="en-US" sz="1400" b="1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1B2D56-095D-4E14-A934-C8FC66544DB3}"/>
              </a:ext>
            </a:extLst>
          </p:cNvPr>
          <p:cNvSpPr txBox="1"/>
          <p:nvPr/>
        </p:nvSpPr>
        <p:spPr>
          <a:xfrm>
            <a:off x="2057771" y="3650071"/>
            <a:ext cx="1314992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 algn="ctr" defTabSz="686030" latinLnBrk="1"/>
            <a:r>
              <a:rPr lang="en-US" altLang="ko-KR" sz="1000" b="1" dirty="0">
                <a:solidFill>
                  <a:srgbClr val="000000">
                    <a:lumMod val="50000"/>
                    <a:lumOff val="50000"/>
                  </a:srgbClr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Unix</a:t>
            </a:r>
            <a:endParaRPr lang="ko-KR" altLang="en-US" sz="1000" b="1" dirty="0">
              <a:solidFill>
                <a:srgbClr val="000000">
                  <a:lumMod val="50000"/>
                  <a:lumOff val="50000"/>
                </a:srgbClr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A8DE759-4F41-4F27-850C-BA30F4EA9C9E}"/>
              </a:ext>
            </a:extLst>
          </p:cNvPr>
          <p:cNvSpPr txBox="1"/>
          <p:nvPr/>
        </p:nvSpPr>
        <p:spPr>
          <a:xfrm>
            <a:off x="2551096" y="3526960"/>
            <a:ext cx="1314992" cy="49244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 algn="ctr" defTabSz="686030" latinLnBrk="1"/>
            <a:r>
              <a:rPr lang="en-US" altLang="ko-KR" sz="2600" b="1" dirty="0">
                <a:latin typeface="맑은 고딕" panose="020B0503020000020004" pitchFamily="50" charset="-127"/>
                <a:cs typeface="Arial" panose="020B0604020202020204" pitchFamily="34" charset="0"/>
              </a:rPr>
              <a:t>x86</a:t>
            </a:r>
            <a:endParaRPr lang="ko-KR" altLang="en-US" sz="2600" b="1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9D2CB7-9B5B-4176-A205-6661A0E92F78}"/>
              </a:ext>
            </a:extLst>
          </p:cNvPr>
          <p:cNvSpPr txBox="1"/>
          <p:nvPr/>
        </p:nvSpPr>
        <p:spPr>
          <a:xfrm>
            <a:off x="3320079" y="3474540"/>
            <a:ext cx="1314992" cy="29238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 algn="ctr" defTabSz="686030" latinLnBrk="1"/>
            <a:r>
              <a:rPr lang="ko-KR" altLang="en-US" sz="1300" b="1" dirty="0">
                <a:solidFill>
                  <a:srgbClr val="00B336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가상화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01462F-2291-4766-863E-1C44426202A2}"/>
              </a:ext>
            </a:extLst>
          </p:cNvPr>
          <p:cNvSpPr txBox="1"/>
          <p:nvPr/>
        </p:nvSpPr>
        <p:spPr>
          <a:xfrm>
            <a:off x="3320079" y="3842430"/>
            <a:ext cx="1314992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 algn="ctr" defTabSz="686030" latinLnBrk="1"/>
            <a:r>
              <a:rPr lang="ko-KR" altLang="en-US" sz="1000" b="1" dirty="0">
                <a:solidFill>
                  <a:srgbClr val="0070C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클라우드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4AAE8F-803A-4A31-8ECA-0CCE903C68A5}"/>
              </a:ext>
            </a:extLst>
          </p:cNvPr>
          <p:cNvSpPr txBox="1"/>
          <p:nvPr/>
        </p:nvSpPr>
        <p:spPr>
          <a:xfrm>
            <a:off x="388938" y="2732171"/>
            <a:ext cx="918581" cy="72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1600" b="1" dirty="0">
                <a:latin typeface="맑은 고딕" panose="020B0503020000020004" pitchFamily="50" charset="-127"/>
                <a:cs typeface="Arial" panose="020B0604020202020204" pitchFamily="34" charset="0"/>
              </a:rPr>
              <a:t>~  2000</a:t>
            </a:r>
            <a:endParaRPr lang="ko-KR" altLang="en-US" sz="1600" b="1" dirty="0" err="1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C536C4-D9C7-4EBE-A02E-07D0244039CC}"/>
              </a:ext>
            </a:extLst>
          </p:cNvPr>
          <p:cNvSpPr txBox="1"/>
          <p:nvPr/>
        </p:nvSpPr>
        <p:spPr>
          <a:xfrm>
            <a:off x="1363338" y="2732171"/>
            <a:ext cx="918581" cy="72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1600" b="1" dirty="0">
                <a:latin typeface="맑은 고딕" panose="020B0503020000020004" pitchFamily="50" charset="-127"/>
                <a:cs typeface="Arial" panose="020B0604020202020204" pitchFamily="34" charset="0"/>
              </a:rPr>
              <a:t>~  2010</a:t>
            </a:r>
            <a:endParaRPr lang="ko-KR" altLang="en-US" sz="1600" b="1" dirty="0" err="1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D32DDE-2C1C-4127-A32F-44C03D0E0B7F}"/>
              </a:ext>
            </a:extLst>
          </p:cNvPr>
          <p:cNvSpPr txBox="1"/>
          <p:nvPr/>
        </p:nvSpPr>
        <p:spPr>
          <a:xfrm>
            <a:off x="3098058" y="2732171"/>
            <a:ext cx="918581" cy="72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1600" b="1" dirty="0">
                <a:latin typeface="맑은 고딕" panose="020B0503020000020004" pitchFamily="50" charset="-127"/>
                <a:cs typeface="Arial" panose="020B0604020202020204" pitchFamily="34" charset="0"/>
              </a:rPr>
              <a:t>~  2019</a:t>
            </a:r>
            <a:endParaRPr lang="ko-KR" altLang="en-US" sz="1600" b="1" dirty="0" err="1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487EE0-6A20-467F-9174-1676A9D2813B}"/>
              </a:ext>
            </a:extLst>
          </p:cNvPr>
          <p:cNvSpPr txBox="1"/>
          <p:nvPr/>
        </p:nvSpPr>
        <p:spPr>
          <a:xfrm>
            <a:off x="6113311" y="2732171"/>
            <a:ext cx="918581" cy="72000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1600" b="1" dirty="0">
                <a:latin typeface="맑은 고딕" panose="020B0503020000020004" pitchFamily="50" charset="-127"/>
                <a:cs typeface="Arial" panose="020B0604020202020204" pitchFamily="34" charset="0"/>
              </a:rPr>
              <a:t>2019 +</a:t>
            </a:r>
            <a:endParaRPr lang="ko-KR" altLang="en-US" sz="1600" b="1" dirty="0" err="1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DCC1AB-B1E0-4893-80D2-BFC8A83A1DE9}"/>
              </a:ext>
            </a:extLst>
          </p:cNvPr>
          <p:cNvSpPr txBox="1"/>
          <p:nvPr/>
        </p:nvSpPr>
        <p:spPr>
          <a:xfrm>
            <a:off x="4648193" y="3603904"/>
            <a:ext cx="1314992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 algn="ctr" defTabSz="686030" latinLnBrk="1"/>
            <a:r>
              <a:rPr lang="en-US" altLang="ko-KR" sz="1600" b="1" dirty="0">
                <a:latin typeface="맑은 고딕" panose="020B0503020000020004" pitchFamily="50" charset="-127"/>
                <a:cs typeface="Arial" panose="020B0604020202020204" pitchFamily="34" charset="0"/>
              </a:rPr>
              <a:t>x86</a:t>
            </a:r>
            <a:endParaRPr lang="ko-KR" altLang="en-US" sz="1600" b="1" dirty="0"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8806F1D-C66D-4BF9-A449-F598EFD277B6}"/>
              </a:ext>
            </a:extLst>
          </p:cNvPr>
          <p:cNvSpPr txBox="1"/>
          <p:nvPr/>
        </p:nvSpPr>
        <p:spPr>
          <a:xfrm>
            <a:off x="5659001" y="3531883"/>
            <a:ext cx="1314992" cy="49244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 algn="ctr" defTabSz="686030" latinLnBrk="1"/>
            <a:r>
              <a:rPr lang="ko-KR" altLang="en-US" sz="2600" b="1" dirty="0">
                <a:solidFill>
                  <a:srgbClr val="00B336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가상화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D27A97-A30F-48C9-AD1A-77FBF7428B9A}"/>
              </a:ext>
            </a:extLst>
          </p:cNvPr>
          <p:cNvSpPr txBox="1"/>
          <p:nvPr/>
        </p:nvSpPr>
        <p:spPr>
          <a:xfrm>
            <a:off x="7037438" y="3516494"/>
            <a:ext cx="1632214" cy="52322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 algn="ctr" defTabSz="686030" latinLnBrk="1"/>
            <a:r>
              <a:rPr lang="ko-KR" altLang="en-US" sz="2800" b="1" dirty="0">
                <a:solidFill>
                  <a:srgbClr val="0070C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클라우드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16E60F3-DB39-4D7B-9293-02C8EB9195DA}"/>
              </a:ext>
            </a:extLst>
          </p:cNvPr>
          <p:cNvGrpSpPr/>
          <p:nvPr/>
        </p:nvGrpSpPr>
        <p:grpSpPr>
          <a:xfrm>
            <a:off x="3015434" y="1809931"/>
            <a:ext cx="5654218" cy="1123944"/>
            <a:chOff x="3015434" y="1579411"/>
            <a:chExt cx="5654218" cy="1123944"/>
          </a:xfrm>
        </p:grpSpPr>
        <p:pic>
          <p:nvPicPr>
            <p:cNvPr id="2056" name="Picture 8" descr="Image result for Veeam">
              <a:extLst>
                <a:ext uri="{FF2B5EF4-FFF2-40B4-BE49-F238E27FC236}">
                  <a16:creationId xmlns:a16="http://schemas.microsoft.com/office/drawing/2014/main" id="{05401202-5122-428F-B494-AB79E1DD24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6087" y="1916678"/>
              <a:ext cx="249555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34">
              <a:extLst>
                <a:ext uri="{FF2B5EF4-FFF2-40B4-BE49-F238E27FC236}">
                  <a16:creationId xmlns:a16="http://schemas.microsoft.com/office/drawing/2014/main" id="{1BCE0429-B948-467A-9AC7-809F7395F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434" y="1579411"/>
              <a:ext cx="1080000" cy="1080000"/>
            </a:xfrm>
            <a:prstGeom prst="rect">
              <a:avLst/>
            </a:prstGeom>
          </p:spPr>
        </p:pic>
        <p:pic>
          <p:nvPicPr>
            <p:cNvPr id="60" name="Picture 38">
              <a:extLst>
                <a:ext uri="{FF2B5EF4-FFF2-40B4-BE49-F238E27FC236}">
                  <a16:creationId xmlns:a16="http://schemas.microsoft.com/office/drawing/2014/main" id="{CBA4B57A-30B5-42EB-8B69-D43A63353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268" y="1623355"/>
              <a:ext cx="1080000" cy="10800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7CF783F-A4CF-4290-931A-A4ABE7D3B22E}"/>
                </a:ext>
              </a:extLst>
            </p:cNvPr>
            <p:cNvSpPr txBox="1"/>
            <p:nvPr/>
          </p:nvSpPr>
          <p:spPr>
            <a:xfrm>
              <a:off x="7919762" y="1872462"/>
              <a:ext cx="749890" cy="715581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  <a:latin typeface="맑은 고딕" panose="020B0503020000020004" pitchFamily="50" charset="-127"/>
                </a:rPr>
                <a:t>39</a:t>
              </a:r>
              <a:r>
                <a:rPr lang="ko-KR" altLang="en-US" b="1" dirty="0">
                  <a:solidFill>
                    <a:srgbClr val="FF0000"/>
                  </a:solidFill>
                  <a:latin typeface="맑은 고딕" panose="020B0503020000020004" pitchFamily="50" charset="-127"/>
                </a:rPr>
                <a:t>분기 연속 성장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F6AB3C2-B122-4275-BB53-FACA3D4D1A70}"/>
              </a:ext>
            </a:extLst>
          </p:cNvPr>
          <p:cNvGrpSpPr/>
          <p:nvPr/>
        </p:nvGrpSpPr>
        <p:grpSpPr>
          <a:xfrm>
            <a:off x="271648" y="1765657"/>
            <a:ext cx="2268066" cy="1593705"/>
            <a:chOff x="271648" y="1535137"/>
            <a:chExt cx="2268066" cy="159370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1E839F9-57F8-4841-98C5-E35FA68492C7}"/>
                </a:ext>
              </a:extLst>
            </p:cNvPr>
            <p:cNvGrpSpPr/>
            <p:nvPr/>
          </p:nvGrpSpPr>
          <p:grpSpPr>
            <a:xfrm>
              <a:off x="271648" y="1535137"/>
              <a:ext cx="2268066" cy="896792"/>
              <a:chOff x="271648" y="1535137"/>
              <a:chExt cx="2268066" cy="896792"/>
            </a:xfrm>
          </p:grpSpPr>
          <p:pic>
            <p:nvPicPr>
              <p:cNvPr id="2052" name="Picture 4" descr="Image result for EMC">
                <a:extLst>
                  <a:ext uri="{FF2B5EF4-FFF2-40B4-BE49-F238E27FC236}">
                    <a16:creationId xmlns:a16="http://schemas.microsoft.com/office/drawing/2014/main" id="{18DC7F8A-5EBA-402C-8777-EE3D8C348D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72824" y="1535137"/>
                <a:ext cx="1066890" cy="707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0" name="Picture 2" descr="Related image">
                <a:extLst>
                  <a:ext uri="{FF2B5EF4-FFF2-40B4-BE49-F238E27FC236}">
                    <a16:creationId xmlns:a16="http://schemas.microsoft.com/office/drawing/2014/main" id="{A97194DC-A294-43C3-AA64-5FB246B305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648" y="1571036"/>
                <a:ext cx="1314991" cy="6574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Image result for IBM">
                <a:extLst>
                  <a:ext uri="{FF2B5EF4-FFF2-40B4-BE49-F238E27FC236}">
                    <a16:creationId xmlns:a16="http://schemas.microsoft.com/office/drawing/2014/main" id="{9CCAA09E-DE0D-4418-8159-1D745C9DCA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4732" y="2145455"/>
                <a:ext cx="716184" cy="2864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C78C7238-B6C2-4FA0-9E7E-B697894F68F8}"/>
                </a:ext>
              </a:extLst>
            </p:cNvPr>
            <p:cNvCxnSpPr>
              <a:cxnSpLocks/>
            </p:cNvCxnSpPr>
            <p:nvPr/>
          </p:nvCxnSpPr>
          <p:spPr>
            <a:xfrm>
              <a:off x="2502069" y="1659531"/>
              <a:ext cx="0" cy="146931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03372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A7E25-C9BB-4EAE-B8C7-87F562D0D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171451"/>
            <a:ext cx="8363938" cy="492443"/>
          </a:xfrm>
        </p:spPr>
        <p:txBody>
          <a:bodyPr/>
          <a:lstStyle/>
          <a:p>
            <a:r>
              <a:rPr lang="ko-KR" altLang="en-US" sz="3200" dirty="0"/>
              <a:t>하이브리드 클라우드의 최적 백업 솔루션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DCAFF51-7F69-4948-85D5-893C136EE5B3}"/>
              </a:ext>
            </a:extLst>
          </p:cNvPr>
          <p:cNvGraphicFramePr>
            <a:graphicFrameLocks noGrp="1"/>
          </p:cNvGraphicFramePr>
          <p:nvPr/>
        </p:nvGraphicFramePr>
        <p:xfrm>
          <a:off x="454825" y="924449"/>
          <a:ext cx="8236999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2833">
                  <a:extLst>
                    <a:ext uri="{9D8B030D-6E8A-4147-A177-3AD203B41FA5}">
                      <a16:colId xmlns:a16="http://schemas.microsoft.com/office/drawing/2014/main" val="2824655038"/>
                    </a:ext>
                  </a:extLst>
                </a:gridCol>
                <a:gridCol w="1372833">
                  <a:extLst>
                    <a:ext uri="{9D8B030D-6E8A-4147-A177-3AD203B41FA5}">
                      <a16:colId xmlns:a16="http://schemas.microsoft.com/office/drawing/2014/main" val="3956535246"/>
                    </a:ext>
                  </a:extLst>
                </a:gridCol>
                <a:gridCol w="1372833">
                  <a:extLst>
                    <a:ext uri="{9D8B030D-6E8A-4147-A177-3AD203B41FA5}">
                      <a16:colId xmlns:a16="http://schemas.microsoft.com/office/drawing/2014/main" val="2676189111"/>
                    </a:ext>
                  </a:extLst>
                </a:gridCol>
                <a:gridCol w="1372833">
                  <a:extLst>
                    <a:ext uri="{9D8B030D-6E8A-4147-A177-3AD203B41FA5}">
                      <a16:colId xmlns:a16="http://schemas.microsoft.com/office/drawing/2014/main" val="1496532975"/>
                    </a:ext>
                  </a:extLst>
                </a:gridCol>
                <a:gridCol w="1372834">
                  <a:extLst>
                    <a:ext uri="{9D8B030D-6E8A-4147-A177-3AD203B41FA5}">
                      <a16:colId xmlns:a16="http://schemas.microsoft.com/office/drawing/2014/main" val="3329626605"/>
                    </a:ext>
                  </a:extLst>
                </a:gridCol>
                <a:gridCol w="1372833">
                  <a:extLst>
                    <a:ext uri="{9D8B030D-6E8A-4147-A177-3AD203B41FA5}">
                      <a16:colId xmlns:a16="http://schemas.microsoft.com/office/drawing/2014/main" val="697023240"/>
                    </a:ext>
                  </a:extLst>
                </a:gridCol>
              </a:tblGrid>
              <a:tr h="470813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벤더사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물리환경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(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온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프레미스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)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 백업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프라이빗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퍼블릭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 클라우드 백업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891573"/>
                  </a:ext>
                </a:extLst>
              </a:tr>
              <a:tr h="470813">
                <a:tc>
                  <a:txBody>
                    <a:bodyPr/>
                    <a:lstStyle/>
                    <a:p>
                      <a:pPr algn="ctr" latinLnBrk="0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DB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백업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File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백업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OS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백업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VMware, Hyper-V, AHV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AWS, Azure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204417"/>
                  </a:ext>
                </a:extLst>
              </a:tr>
              <a:tr h="409159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베리타스</a:t>
                      </a:r>
                      <a:endParaRPr lang="ko-KR" altLang="en-US" sz="9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9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Netbackup</a:t>
                      </a:r>
                      <a:endParaRPr lang="ko-KR" altLang="en-US" sz="9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솔루션 없음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약함</a:t>
                      </a:r>
                      <a:r>
                        <a:rPr lang="en-US" altLang="ko-KR" sz="900" b="1" baseline="30000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900" b="1" baseline="30000" dirty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495202"/>
                  </a:ext>
                </a:extLst>
              </a:tr>
              <a:tr h="487634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9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EMC</a:t>
                      </a:r>
                      <a:endParaRPr lang="ko-KR" altLang="en-US" sz="9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9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Networker /</a:t>
                      </a:r>
                      <a:r>
                        <a:rPr lang="ko-KR" altLang="en-US" sz="9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Avamar</a:t>
                      </a:r>
                      <a:endParaRPr lang="ko-KR" altLang="en-US" sz="9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솔루션 없음</a:t>
                      </a:r>
                      <a:r>
                        <a:rPr lang="en-US" altLang="ko-KR" sz="900" b="1" baseline="30000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900" b="1" baseline="30000" dirty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414850"/>
                  </a:ext>
                </a:extLst>
              </a:tr>
              <a:tr h="409159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9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IBM</a:t>
                      </a:r>
                      <a:endParaRPr lang="ko-KR" altLang="en-US" sz="9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9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Spectrum Protect</a:t>
                      </a:r>
                      <a:endParaRPr lang="ko-KR" altLang="en-US" sz="9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솔루션 약함</a:t>
                      </a:r>
                      <a:r>
                        <a:rPr lang="en-US" altLang="ko-KR" sz="900" b="1" baseline="30000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900" b="1" baseline="30000" dirty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509334"/>
                  </a:ext>
                </a:extLst>
              </a:tr>
              <a:tr h="591704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Veeam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 Software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Veeam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 Backup &amp; Recovery</a:t>
                      </a:r>
                      <a:r>
                        <a:rPr lang="en-US" altLang="ko-KR" sz="1400" b="1" baseline="30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ko-KR" altLang="en-US" sz="14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물리환경에서 클라우드까지 전 영역 통합 지원</a:t>
                      </a:r>
                      <a:endParaRPr lang="ko-KR" altLang="en-US" sz="1400" b="1" baseline="30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30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40457355"/>
                  </a:ext>
                </a:extLst>
              </a:tr>
              <a:tr h="409159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아크로니스</a:t>
                      </a:r>
                      <a:endParaRPr lang="ko-KR" altLang="en-US" sz="9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솔루션 없음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약함</a:t>
                      </a:r>
                      <a:r>
                        <a:rPr lang="en-US" altLang="ko-KR" sz="900" b="1" baseline="30000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900" b="1" baseline="30000" dirty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9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Backup</a:t>
                      </a:r>
                      <a:endParaRPr lang="ko-KR" altLang="en-US" sz="900" b="1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0417793"/>
                  </a:ext>
                </a:extLst>
              </a:tr>
              <a:tr h="409159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아크서브</a:t>
                      </a:r>
                      <a:endParaRPr lang="ko-KR" altLang="en-US" sz="9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솔루션 없음</a:t>
                      </a:r>
                      <a:r>
                        <a:rPr lang="en-US" altLang="ko-KR" sz="9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9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약함</a:t>
                      </a:r>
                      <a:r>
                        <a:rPr lang="en-US" altLang="ko-KR" sz="900" b="1" baseline="30000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6</a:t>
                      </a:r>
                      <a:endParaRPr lang="ko-KR" altLang="en-US" sz="900" b="1" baseline="30000" dirty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9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UDP</a:t>
                      </a:r>
                      <a:endParaRPr lang="ko-KR" altLang="en-US" sz="900" b="1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900" b="1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39085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08382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E6C3CD7-52D7-4B99-8CB6-09501065D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47" name="Groupe 2">
            <a:extLst>
              <a:ext uri="{FF2B5EF4-FFF2-40B4-BE49-F238E27FC236}">
                <a16:creationId xmlns:a16="http://schemas.microsoft.com/office/drawing/2014/main" id="{E28C8506-F832-47D4-8DE1-6F4E008CDE4B}"/>
              </a:ext>
            </a:extLst>
          </p:cNvPr>
          <p:cNvGrpSpPr/>
          <p:nvPr/>
        </p:nvGrpSpPr>
        <p:grpSpPr>
          <a:xfrm>
            <a:off x="-1" y="2508147"/>
            <a:ext cx="4557487" cy="2653364"/>
            <a:chOff x="-1" y="2482892"/>
            <a:chExt cx="4557487" cy="2653364"/>
          </a:xfrm>
        </p:grpSpPr>
        <p:pic>
          <p:nvPicPr>
            <p:cNvPr id="50" name="Picture 4">
              <a:extLst>
                <a:ext uri="{FF2B5EF4-FFF2-40B4-BE49-F238E27FC236}">
                  <a16:creationId xmlns:a16="http://schemas.microsoft.com/office/drawing/2014/main" id="{29C7FACA-E373-4250-8343-5745D8C846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25"/>
            <a:stretch/>
          </p:blipFill>
          <p:spPr bwMode="auto">
            <a:xfrm>
              <a:off x="-1" y="2482892"/>
              <a:ext cx="4557487" cy="2653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Rectangle 30">
              <a:extLst>
                <a:ext uri="{FF2B5EF4-FFF2-40B4-BE49-F238E27FC236}">
                  <a16:creationId xmlns:a16="http://schemas.microsoft.com/office/drawing/2014/main" id="{04800ED9-DDBD-4F32-BAFA-D2BC5E392444}"/>
                </a:ext>
              </a:extLst>
            </p:cNvPr>
            <p:cNvSpPr/>
            <p:nvPr/>
          </p:nvSpPr>
          <p:spPr>
            <a:xfrm>
              <a:off x="391671" y="3176280"/>
              <a:ext cx="3732527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914400">
                <a:defRPr/>
              </a:pPr>
              <a:r>
                <a:rPr lang="en-US" altLang="ko-KR" sz="54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/>
                </a:rPr>
                <a:t>343K+</a:t>
              </a:r>
            </a:p>
            <a:p>
              <a:pPr lvl="0" algn="ctr" defTabSz="914400">
                <a:defRPr/>
              </a:pPr>
              <a:r>
                <a:rPr lang="ko-KR" altLang="en-US" sz="2800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/>
                </a:rPr>
                <a:t>전세계 고객사</a:t>
              </a:r>
              <a:endParaRPr lang="ro-RO" altLang="ko-KR" sz="3600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59" name="Groupe 1">
            <a:extLst>
              <a:ext uri="{FF2B5EF4-FFF2-40B4-BE49-F238E27FC236}">
                <a16:creationId xmlns:a16="http://schemas.microsoft.com/office/drawing/2014/main" id="{F42EDC60-9E51-4D8A-8AA5-E7F3DEAF9B5E}"/>
              </a:ext>
            </a:extLst>
          </p:cNvPr>
          <p:cNvGrpSpPr/>
          <p:nvPr/>
        </p:nvGrpSpPr>
        <p:grpSpPr>
          <a:xfrm>
            <a:off x="4610387" y="0"/>
            <a:ext cx="4533614" cy="2453756"/>
            <a:chOff x="4610387" y="-26583"/>
            <a:chExt cx="4533614" cy="2453756"/>
          </a:xfrm>
        </p:grpSpPr>
        <p:pic>
          <p:nvPicPr>
            <p:cNvPr id="60" name="Picture 8">
              <a:extLst>
                <a:ext uri="{FF2B5EF4-FFF2-40B4-BE49-F238E27FC236}">
                  <a16:creationId xmlns:a16="http://schemas.microsoft.com/office/drawing/2014/main" id="{E5A89EF9-82B6-4796-959B-4E0F91FF7A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0" r="1511"/>
            <a:stretch/>
          </p:blipFill>
          <p:spPr bwMode="auto">
            <a:xfrm>
              <a:off x="4610387" y="-26583"/>
              <a:ext cx="4533614" cy="2453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33">
              <a:extLst>
                <a:ext uri="{FF2B5EF4-FFF2-40B4-BE49-F238E27FC236}">
                  <a16:creationId xmlns:a16="http://schemas.microsoft.com/office/drawing/2014/main" id="{D78A5E9B-DBF6-4070-8647-1DFD41B6C5E1}"/>
                </a:ext>
              </a:extLst>
            </p:cNvPr>
            <p:cNvSpPr/>
            <p:nvPr/>
          </p:nvSpPr>
          <p:spPr>
            <a:xfrm>
              <a:off x="4981958" y="494049"/>
              <a:ext cx="3888432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914400">
                <a:defRPr/>
              </a:pPr>
              <a:r>
                <a:rPr lang="en-US" altLang="ko-KR" sz="54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/>
                </a:rPr>
                <a:t>3.5X</a:t>
              </a:r>
              <a:br>
                <a:rPr lang="en-US" altLang="ko-KR" sz="36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/>
                </a:rPr>
              </a:br>
              <a:r>
                <a:rPr lang="en-US" altLang="ko-KR" sz="2400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/>
                </a:rPr>
                <a:t>vs. </a:t>
              </a:r>
              <a:r>
                <a:rPr lang="ko-KR" altLang="en-US" sz="2400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/>
                </a:rPr>
                <a:t>평균 업계 성장률</a:t>
              </a:r>
              <a:endParaRPr lang="ro-RO" altLang="ko-KR" sz="3600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2" name="Groupe 5">
            <a:extLst>
              <a:ext uri="{FF2B5EF4-FFF2-40B4-BE49-F238E27FC236}">
                <a16:creationId xmlns:a16="http://schemas.microsoft.com/office/drawing/2014/main" id="{6FE1DDA0-2ABB-4E2C-97E0-310FFFD3D9B8}"/>
              </a:ext>
            </a:extLst>
          </p:cNvPr>
          <p:cNvGrpSpPr/>
          <p:nvPr/>
        </p:nvGrpSpPr>
        <p:grpSpPr>
          <a:xfrm>
            <a:off x="0" y="0"/>
            <a:ext cx="4557487" cy="2452428"/>
            <a:chOff x="0" y="-25255"/>
            <a:chExt cx="4557487" cy="2452428"/>
          </a:xfrm>
        </p:grpSpPr>
        <p:pic>
          <p:nvPicPr>
            <p:cNvPr id="63" name="Picture 12">
              <a:extLst>
                <a:ext uri="{FF2B5EF4-FFF2-40B4-BE49-F238E27FC236}">
                  <a16:creationId xmlns:a16="http://schemas.microsoft.com/office/drawing/2014/main" id="{85E830CA-C0CF-44AE-A370-FA64B33733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" t="7532"/>
            <a:stretch/>
          </p:blipFill>
          <p:spPr bwMode="auto">
            <a:xfrm>
              <a:off x="0" y="-25255"/>
              <a:ext cx="4557487" cy="2452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Rectangle 36">
              <a:extLst>
                <a:ext uri="{FF2B5EF4-FFF2-40B4-BE49-F238E27FC236}">
                  <a16:creationId xmlns:a16="http://schemas.microsoft.com/office/drawing/2014/main" id="{556E530B-0964-4121-ACA1-191C65F13F64}"/>
                </a:ext>
              </a:extLst>
            </p:cNvPr>
            <p:cNvSpPr/>
            <p:nvPr/>
          </p:nvSpPr>
          <p:spPr>
            <a:xfrm>
              <a:off x="532853" y="513757"/>
              <a:ext cx="3587197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914400">
                <a:defRPr/>
              </a:pPr>
              <a:r>
                <a:rPr lang="en-US" altLang="ko-KR" sz="54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/>
                </a:rPr>
                <a:t>1</a:t>
              </a:r>
              <a:r>
                <a:rPr lang="ko-KR" altLang="en-US" sz="54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/>
                </a:rPr>
                <a:t>조원</a:t>
              </a:r>
              <a:r>
                <a:rPr lang="en-US" altLang="ko-KR" sz="54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/>
                </a:rPr>
                <a:t>+</a:t>
              </a:r>
              <a:br>
                <a:rPr lang="en-US" altLang="ko-KR" sz="54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/>
                </a:rPr>
              </a:br>
              <a:r>
                <a:rPr lang="en-US" altLang="ko-KR" sz="2800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/>
                </a:rPr>
                <a:t>2018</a:t>
              </a:r>
              <a:r>
                <a:rPr lang="ko-KR" altLang="en-US" sz="2800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/>
                </a:rPr>
                <a:t>년</a:t>
              </a:r>
              <a:r>
                <a:rPr lang="en-US" altLang="ko-KR" sz="2800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/>
                </a:rPr>
                <a:t> </a:t>
              </a:r>
              <a:r>
                <a:rPr lang="ko-KR" altLang="en-US" sz="2800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/>
                </a:rPr>
                <a:t>매출</a:t>
              </a:r>
              <a:endParaRPr lang="ro-RO" altLang="ko-KR" sz="3600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grpSp>
        <p:nvGrpSpPr>
          <p:cNvPr id="65" name="Groupe 3">
            <a:extLst>
              <a:ext uri="{FF2B5EF4-FFF2-40B4-BE49-F238E27FC236}">
                <a16:creationId xmlns:a16="http://schemas.microsoft.com/office/drawing/2014/main" id="{C7F1714B-28E8-4677-9C97-927B7BBD1E23}"/>
              </a:ext>
            </a:extLst>
          </p:cNvPr>
          <p:cNvGrpSpPr/>
          <p:nvPr/>
        </p:nvGrpSpPr>
        <p:grpSpPr>
          <a:xfrm>
            <a:off x="4614467" y="2514224"/>
            <a:ext cx="4529534" cy="2649814"/>
            <a:chOff x="4614467" y="2488969"/>
            <a:chExt cx="4529534" cy="2649814"/>
          </a:xfrm>
        </p:grpSpPr>
        <p:pic>
          <p:nvPicPr>
            <p:cNvPr id="66" name="Picture 10">
              <a:extLst>
                <a:ext uri="{FF2B5EF4-FFF2-40B4-BE49-F238E27FC236}">
                  <a16:creationId xmlns:a16="http://schemas.microsoft.com/office/drawing/2014/main" id="{7987FAA3-B840-4948-976F-2A24299956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13"/>
            <a:stretch/>
          </p:blipFill>
          <p:spPr bwMode="auto">
            <a:xfrm>
              <a:off x="4614467" y="2488969"/>
              <a:ext cx="4529534" cy="2649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Rectangle 39">
              <a:extLst>
                <a:ext uri="{FF2B5EF4-FFF2-40B4-BE49-F238E27FC236}">
                  <a16:creationId xmlns:a16="http://schemas.microsoft.com/office/drawing/2014/main" id="{C0CF935B-A249-42E7-95B4-01A59EE464C9}"/>
                </a:ext>
              </a:extLst>
            </p:cNvPr>
            <p:cNvSpPr/>
            <p:nvPr/>
          </p:nvSpPr>
          <p:spPr>
            <a:xfrm>
              <a:off x="4716016" y="3176280"/>
              <a:ext cx="4392488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914400">
                <a:defRPr/>
              </a:pPr>
              <a:r>
                <a:rPr lang="en-US" altLang="ko-KR" sz="5400" b="1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/>
                </a:rPr>
                <a:t>20M+</a:t>
              </a:r>
            </a:p>
            <a:p>
              <a:pPr lvl="0" algn="ctr" defTabSz="914400">
                <a:defRPr/>
              </a:pPr>
              <a:r>
                <a:rPr lang="ko-KR" altLang="en-US" sz="2800" kern="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/>
                </a:rPr>
                <a:t>백업 대상 시스템 대수</a:t>
              </a:r>
              <a:endParaRPr lang="ro-RO" altLang="ko-KR" sz="3600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/>
              </a:endParaRPr>
            </a:p>
          </p:txBody>
        </p:sp>
      </p:grpSp>
      <p:sp>
        <p:nvSpPr>
          <p:cNvPr id="68" name="Rectangle 4">
            <a:extLst>
              <a:ext uri="{FF2B5EF4-FFF2-40B4-BE49-F238E27FC236}">
                <a16:creationId xmlns:a16="http://schemas.microsoft.com/office/drawing/2014/main" id="{EC724F00-DDA1-4D49-8C3F-B94B60CE7B1D}"/>
              </a:ext>
            </a:extLst>
          </p:cNvPr>
          <p:cNvSpPr/>
          <p:nvPr/>
        </p:nvSpPr>
        <p:spPr bwMode="auto">
          <a:xfrm>
            <a:off x="3053372" y="2122954"/>
            <a:ext cx="3000187" cy="719502"/>
          </a:xfrm>
          <a:prstGeom prst="rect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47625">
            <a:solidFill>
              <a:schemeClr val="bg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pic>
        <p:nvPicPr>
          <p:cNvPr id="69" name="Picture 15">
            <a:extLst>
              <a:ext uri="{FF2B5EF4-FFF2-40B4-BE49-F238E27FC236}">
                <a16:creationId xmlns:a16="http://schemas.microsoft.com/office/drawing/2014/main" id="{2F0A709E-7257-43EC-A971-E371E4CE09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962" y="2275931"/>
            <a:ext cx="2313047" cy="4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BF0DD2-FF31-4C94-96E5-0C21993B51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400" b="1" dirty="0">
                <a:ea typeface="맑은 고딕" panose="020B0503020000020004" pitchFamily="50" charset="-127"/>
              </a:rPr>
              <a:t>사이버 </a:t>
            </a:r>
            <a:r>
              <a:rPr lang="ko-KR" altLang="en-US" sz="4400" b="1" dirty="0" err="1">
                <a:ea typeface="맑은 고딕" panose="020B0503020000020004" pitchFamily="50" charset="-127"/>
              </a:rPr>
              <a:t>위협으로부터</a:t>
            </a:r>
            <a:r>
              <a:rPr lang="ko-KR" altLang="en-US" sz="4400" b="1" dirty="0">
                <a:ea typeface="맑은 고딕" panose="020B0503020000020004" pitchFamily="50" charset="-127"/>
              </a:rPr>
              <a:t> 데이터 보호</a:t>
            </a:r>
            <a:endParaRPr lang="en-GB" altLang="ko-KR" sz="44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39577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492443"/>
          </a:xfrm>
        </p:spPr>
        <p:txBody>
          <a:bodyPr/>
          <a:lstStyle/>
          <a:p>
            <a:r>
              <a:rPr lang="en-US" altLang="ko-KR" sz="3200" dirty="0"/>
              <a:t>Veeam</a:t>
            </a:r>
            <a:r>
              <a:rPr lang="ko-KR" altLang="en-US" sz="3200" dirty="0"/>
              <a:t>이 제안하는 랜섬웨어 대처 방안 </a:t>
            </a:r>
            <a:endParaRPr lang="en-US" sz="3200" dirty="0"/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7699076C-0F7A-4FD7-8A18-600062260496}"/>
              </a:ext>
            </a:extLst>
          </p:cNvPr>
          <p:cNvGrpSpPr/>
          <p:nvPr/>
        </p:nvGrpSpPr>
        <p:grpSpPr>
          <a:xfrm>
            <a:off x="799319" y="1080267"/>
            <a:ext cx="1716028" cy="3487146"/>
            <a:chOff x="611560" y="1080267"/>
            <a:chExt cx="1716028" cy="3369012"/>
          </a:xfrm>
        </p:grpSpPr>
        <p:sp>
          <p:nvSpPr>
            <p:cNvPr id="7" name="Rectangle 17">
              <a:extLst>
                <a:ext uri="{FF2B5EF4-FFF2-40B4-BE49-F238E27FC236}">
                  <a16:creationId xmlns:a16="http://schemas.microsoft.com/office/drawing/2014/main" id="{F966DF97-44E6-4381-96C1-F5C37785C856}"/>
                </a:ext>
              </a:extLst>
            </p:cNvPr>
            <p:cNvSpPr/>
            <p:nvPr/>
          </p:nvSpPr>
          <p:spPr bwMode="auto">
            <a:xfrm>
              <a:off x="611560" y="2732261"/>
              <a:ext cx="1716028" cy="17170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21">
              <a:extLst>
                <a:ext uri="{FF2B5EF4-FFF2-40B4-BE49-F238E27FC236}">
                  <a16:creationId xmlns:a16="http://schemas.microsoft.com/office/drawing/2014/main" id="{FB9BA60D-D614-4908-B8B2-4069A94A0243}"/>
                </a:ext>
              </a:extLst>
            </p:cNvPr>
            <p:cNvSpPr/>
            <p:nvPr/>
          </p:nvSpPr>
          <p:spPr bwMode="auto">
            <a:xfrm>
              <a:off x="626172" y="1080267"/>
              <a:ext cx="1701415" cy="1649521"/>
            </a:xfrm>
            <a:prstGeom prst="rect">
              <a:avLst/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31">
            <a:extLst>
              <a:ext uri="{FF2B5EF4-FFF2-40B4-BE49-F238E27FC236}">
                <a16:creationId xmlns:a16="http://schemas.microsoft.com/office/drawing/2014/main" id="{A492EEBD-7084-4307-9233-A7708D0ACA47}"/>
              </a:ext>
            </a:extLst>
          </p:cNvPr>
          <p:cNvGrpSpPr/>
          <p:nvPr/>
        </p:nvGrpSpPr>
        <p:grpSpPr>
          <a:xfrm>
            <a:off x="2733009" y="1080266"/>
            <a:ext cx="1716028" cy="3487147"/>
            <a:chOff x="611560" y="1080267"/>
            <a:chExt cx="1716028" cy="3369012"/>
          </a:xfrm>
        </p:grpSpPr>
        <p:sp>
          <p:nvSpPr>
            <p:cNvPr id="10" name="Rectangle 32">
              <a:extLst>
                <a:ext uri="{FF2B5EF4-FFF2-40B4-BE49-F238E27FC236}">
                  <a16:creationId xmlns:a16="http://schemas.microsoft.com/office/drawing/2014/main" id="{9B85433C-1342-4CA6-9943-2DE1383E2CE4}"/>
                </a:ext>
              </a:extLst>
            </p:cNvPr>
            <p:cNvSpPr/>
            <p:nvPr/>
          </p:nvSpPr>
          <p:spPr bwMode="auto">
            <a:xfrm>
              <a:off x="611560" y="2732261"/>
              <a:ext cx="1716028" cy="17170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33">
              <a:extLst>
                <a:ext uri="{FF2B5EF4-FFF2-40B4-BE49-F238E27FC236}">
                  <a16:creationId xmlns:a16="http://schemas.microsoft.com/office/drawing/2014/main" id="{5FF10C7D-C7BD-4A6D-9501-5C887BB90BDA}"/>
                </a:ext>
              </a:extLst>
            </p:cNvPr>
            <p:cNvSpPr/>
            <p:nvPr/>
          </p:nvSpPr>
          <p:spPr bwMode="auto">
            <a:xfrm>
              <a:off x="626172" y="1080267"/>
              <a:ext cx="1701415" cy="1649521"/>
            </a:xfrm>
            <a:prstGeom prst="rect">
              <a:avLst/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35">
            <a:extLst>
              <a:ext uri="{FF2B5EF4-FFF2-40B4-BE49-F238E27FC236}">
                <a16:creationId xmlns:a16="http://schemas.microsoft.com/office/drawing/2014/main" id="{CE93BDBF-D278-47D0-A249-691DAFEE43EB}"/>
              </a:ext>
            </a:extLst>
          </p:cNvPr>
          <p:cNvGrpSpPr/>
          <p:nvPr/>
        </p:nvGrpSpPr>
        <p:grpSpPr>
          <a:xfrm>
            <a:off x="4666699" y="1080267"/>
            <a:ext cx="1716028" cy="3511188"/>
            <a:chOff x="611560" y="1080267"/>
            <a:chExt cx="1716028" cy="3369012"/>
          </a:xfrm>
        </p:grpSpPr>
        <p:sp>
          <p:nvSpPr>
            <p:cNvPr id="13" name="Rectangle 36">
              <a:extLst>
                <a:ext uri="{FF2B5EF4-FFF2-40B4-BE49-F238E27FC236}">
                  <a16:creationId xmlns:a16="http://schemas.microsoft.com/office/drawing/2014/main" id="{2817EC7C-4485-4B6D-973A-CDA9C4723DBE}"/>
                </a:ext>
              </a:extLst>
            </p:cNvPr>
            <p:cNvSpPr/>
            <p:nvPr/>
          </p:nvSpPr>
          <p:spPr bwMode="auto">
            <a:xfrm>
              <a:off x="611560" y="2732261"/>
              <a:ext cx="1716028" cy="17170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37">
              <a:extLst>
                <a:ext uri="{FF2B5EF4-FFF2-40B4-BE49-F238E27FC236}">
                  <a16:creationId xmlns:a16="http://schemas.microsoft.com/office/drawing/2014/main" id="{4BC12178-D1B5-4ABC-B10C-A00D35FB74D7}"/>
                </a:ext>
              </a:extLst>
            </p:cNvPr>
            <p:cNvSpPr/>
            <p:nvPr/>
          </p:nvSpPr>
          <p:spPr bwMode="auto">
            <a:xfrm>
              <a:off x="626172" y="1080267"/>
              <a:ext cx="1701415" cy="1649521"/>
            </a:xfrm>
            <a:prstGeom prst="rect">
              <a:avLst/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39">
            <a:extLst>
              <a:ext uri="{FF2B5EF4-FFF2-40B4-BE49-F238E27FC236}">
                <a16:creationId xmlns:a16="http://schemas.microsoft.com/office/drawing/2014/main" id="{CE5E32B0-9B8C-4EE5-A661-7B7AC410EE43}"/>
              </a:ext>
            </a:extLst>
          </p:cNvPr>
          <p:cNvGrpSpPr/>
          <p:nvPr/>
        </p:nvGrpSpPr>
        <p:grpSpPr>
          <a:xfrm>
            <a:off x="6600388" y="1080267"/>
            <a:ext cx="1716028" cy="3511188"/>
            <a:chOff x="611560" y="1080267"/>
            <a:chExt cx="1716028" cy="3369012"/>
          </a:xfrm>
        </p:grpSpPr>
        <p:sp>
          <p:nvSpPr>
            <p:cNvPr id="16" name="Rectangle 40">
              <a:extLst>
                <a:ext uri="{FF2B5EF4-FFF2-40B4-BE49-F238E27FC236}">
                  <a16:creationId xmlns:a16="http://schemas.microsoft.com/office/drawing/2014/main" id="{A2AA580B-D6D3-495B-B104-461DDF0B47E1}"/>
                </a:ext>
              </a:extLst>
            </p:cNvPr>
            <p:cNvSpPr/>
            <p:nvPr/>
          </p:nvSpPr>
          <p:spPr bwMode="auto">
            <a:xfrm>
              <a:off x="611560" y="2732261"/>
              <a:ext cx="1716028" cy="17170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41">
              <a:extLst>
                <a:ext uri="{FF2B5EF4-FFF2-40B4-BE49-F238E27FC236}">
                  <a16:creationId xmlns:a16="http://schemas.microsoft.com/office/drawing/2014/main" id="{75C67A7E-4605-49E3-864F-5A8C56370C84}"/>
                </a:ext>
              </a:extLst>
            </p:cNvPr>
            <p:cNvSpPr/>
            <p:nvPr/>
          </p:nvSpPr>
          <p:spPr bwMode="auto">
            <a:xfrm>
              <a:off x="626172" y="1080267"/>
              <a:ext cx="1701415" cy="1649521"/>
            </a:xfrm>
            <a:prstGeom prst="rect">
              <a:avLst/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-5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28021CF-7316-4116-ADD1-E5A7493F7C94}"/>
              </a:ext>
            </a:extLst>
          </p:cNvPr>
          <p:cNvSpPr txBox="1">
            <a:spLocks/>
          </p:cNvSpPr>
          <p:nvPr/>
        </p:nvSpPr>
        <p:spPr>
          <a:xfrm>
            <a:off x="841718" y="2862459"/>
            <a:ext cx="1687762" cy="1574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ct val="90000"/>
              <a:buFont typeface="Arial" pitchFamily="34" charset="0"/>
              <a:buNone/>
              <a:defRPr sz="2600" kern="1200" spc="-10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1pPr>
            <a:lvl2pPr marL="0" indent="0" algn="l" defTabSz="686047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None/>
              <a:tabLst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2pPr>
            <a:lvl3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74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marR="0" lvl="0" indent="-174625" algn="l" defTabSz="686047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위험 요소 및 데이터 흐름 파악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16200000" scaled="0"/>
                <a:tileRect/>
              </a:gra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n-cs"/>
            </a:endParaRPr>
          </a:p>
          <a:p>
            <a:pPr marL="174625" marR="0" lvl="0" indent="-174625" algn="l" defTabSz="686047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네트워크 보안 강화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   (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망분리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방화벽 등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16200000" scaled="0"/>
                <a:tileRect/>
              </a:gra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n-cs"/>
            </a:endParaRPr>
          </a:p>
          <a:p>
            <a:pPr marL="174625" marR="0" lvl="0" indent="-174625" algn="l" defTabSz="686047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3-2-1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데이터 보관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16200000" scaled="0"/>
                <a:tileRect/>
              </a:gra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n-cs"/>
            </a:endParaRPr>
          </a:p>
          <a:p>
            <a:pPr marL="174625" marR="0" lvl="0" indent="-174625" algn="l" defTabSz="686047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사용자 교육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16200000" scaled="0"/>
                <a:tileRect/>
              </a:gra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Picture 88">
            <a:extLst>
              <a:ext uri="{FF2B5EF4-FFF2-40B4-BE49-F238E27FC236}">
                <a16:creationId xmlns:a16="http://schemas.microsoft.com/office/drawing/2014/main" id="{0219BDB5-0146-467F-B484-19C108D54E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329" y="825027"/>
            <a:ext cx="1800000" cy="1800000"/>
          </a:xfrm>
          <a:prstGeom prst="rect">
            <a:avLst/>
          </a:prstGeom>
        </p:spPr>
      </p:pic>
      <p:pic>
        <p:nvPicPr>
          <p:cNvPr id="28" name="Picture 14">
            <a:extLst>
              <a:ext uri="{FF2B5EF4-FFF2-40B4-BE49-F238E27FC236}">
                <a16:creationId xmlns:a16="http://schemas.microsoft.com/office/drawing/2014/main" id="{9993DC45-AED9-4AA7-8EEC-BF9FA81D736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38" y="825027"/>
            <a:ext cx="1800000" cy="1800000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07AAD801-483B-41E2-A94B-050F08330B75}"/>
              </a:ext>
            </a:extLst>
          </p:cNvPr>
          <p:cNvGrpSpPr/>
          <p:nvPr/>
        </p:nvGrpSpPr>
        <p:grpSpPr>
          <a:xfrm>
            <a:off x="4934846" y="1127855"/>
            <a:ext cx="1194344" cy="1194344"/>
            <a:chOff x="4934846" y="1127855"/>
            <a:chExt cx="1194344" cy="1194344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22CFC35-7188-4DD3-84F2-54065932F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4846" y="1127855"/>
              <a:ext cx="1194344" cy="1194344"/>
            </a:xfrm>
            <a:prstGeom prst="rect">
              <a:avLst/>
            </a:prstGeom>
          </p:spPr>
        </p:pic>
        <p:pic>
          <p:nvPicPr>
            <p:cNvPr id="30" name="Picture 7">
              <a:extLst>
                <a:ext uri="{FF2B5EF4-FFF2-40B4-BE49-F238E27FC236}">
                  <a16:creationId xmlns:a16="http://schemas.microsoft.com/office/drawing/2014/main" id="{B39F7F34-849C-4B5D-8746-558AB1326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223" y="1630287"/>
              <a:ext cx="620098" cy="620098"/>
            </a:xfrm>
            <a:prstGeom prst="rect">
              <a:avLst/>
            </a:prstGeom>
          </p:spPr>
        </p:pic>
      </p:grpSp>
      <p:pic>
        <p:nvPicPr>
          <p:cNvPr id="32" name="Picture 25">
            <a:extLst>
              <a:ext uri="{FF2B5EF4-FFF2-40B4-BE49-F238E27FC236}">
                <a16:creationId xmlns:a16="http://schemas.microsoft.com/office/drawing/2014/main" id="{7F237233-210F-495A-80B8-8EF1C82A22C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02" y="1005027"/>
            <a:ext cx="1440000" cy="1440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BAA8883-F319-4655-A942-231337720052}"/>
              </a:ext>
            </a:extLst>
          </p:cNvPr>
          <p:cNvSpPr txBox="1"/>
          <p:nvPr/>
        </p:nvSpPr>
        <p:spPr>
          <a:xfrm>
            <a:off x="813931" y="2405204"/>
            <a:ext cx="1701415" cy="30008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전략 수립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D7411B-A497-4CA1-9CA5-C144A08DBF3B}"/>
              </a:ext>
            </a:extLst>
          </p:cNvPr>
          <p:cNvSpPr txBox="1"/>
          <p:nvPr/>
        </p:nvSpPr>
        <p:spPr>
          <a:xfrm>
            <a:off x="2733009" y="2405204"/>
            <a:ext cx="1701415" cy="30008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감지 및 보호</a:t>
            </a:r>
            <a:endParaRPr kumimoji="0" lang="ko-KR" altLang="en-US" sz="13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F53BA5-A70B-4A0C-83F6-2BEEC33B88E6}"/>
              </a:ext>
            </a:extLst>
          </p:cNvPr>
          <p:cNvSpPr txBox="1"/>
          <p:nvPr/>
        </p:nvSpPr>
        <p:spPr>
          <a:xfrm>
            <a:off x="4666697" y="2405204"/>
            <a:ext cx="1701415" cy="30008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감염 확산 방지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062CE6-E05B-4849-A587-71A2D79BE680}"/>
              </a:ext>
            </a:extLst>
          </p:cNvPr>
          <p:cNvSpPr txBox="1"/>
          <p:nvPr/>
        </p:nvSpPr>
        <p:spPr>
          <a:xfrm>
            <a:off x="6619579" y="2405204"/>
            <a:ext cx="1701415" cy="30008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백업 및 </a:t>
            </a:r>
            <a:r>
              <a:rPr kumimoji="0" lang="ko-KR" altLang="en-US" sz="13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복구 정책</a:t>
            </a:r>
            <a:endParaRPr kumimoji="0" lang="ko-KR" altLang="en-US" sz="13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42686200-B54B-4FDE-9CA2-D121324CAC65}"/>
              </a:ext>
            </a:extLst>
          </p:cNvPr>
          <p:cNvSpPr txBox="1">
            <a:spLocks/>
          </p:cNvSpPr>
          <p:nvPr/>
        </p:nvSpPr>
        <p:spPr>
          <a:xfrm>
            <a:off x="2761274" y="2862459"/>
            <a:ext cx="1687762" cy="1686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ct val="90000"/>
              <a:buFont typeface="Arial" pitchFamily="34" charset="0"/>
              <a:buNone/>
              <a:defRPr sz="2600" kern="1200" spc="-10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1pPr>
            <a:lvl2pPr marL="0" indent="0" algn="l" defTabSz="686047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None/>
              <a:tabLst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2pPr>
            <a:lvl3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74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marR="0" lvl="0" indent="-174625" algn="l" defTabSz="686047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보안 규정 적용 및 모니터링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16200000" scaled="0"/>
                <a:tileRect/>
              </a:gra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n-cs"/>
            </a:endParaRPr>
          </a:p>
          <a:p>
            <a:pPr marL="174625" marR="0" lvl="0" indent="-174625" algn="l" defTabSz="686047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다양한 감지 방법 적용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16200000" scaled="0"/>
                <a:tileRect/>
              </a:gra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n-cs"/>
            </a:endParaRPr>
          </a:p>
          <a:p>
            <a:pPr marL="360363" marR="0" lvl="0" indent="-185738" algn="l" defTabSz="686047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비정상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I/O</a:t>
            </a:r>
          </a:p>
          <a:p>
            <a:pPr marL="360363" marR="0" lvl="0" indent="-185738" algn="l" defTabSz="686047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파일 엔트로피 플래그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16200000" scaled="0"/>
                <a:tileRect/>
              </a:gra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n-cs"/>
            </a:endParaRPr>
          </a:p>
          <a:p>
            <a:pPr marL="360363" marR="0" lvl="0" indent="-185738" algn="l" defTabSz="686047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임시 파일 생성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16200000" scaled="0"/>
                <a:tileRect/>
              </a:gra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n-cs"/>
            </a:endParaRPr>
          </a:p>
          <a:p>
            <a:pPr marL="174625" marR="0" lvl="0" indent="0" algn="l" defTabSz="686047" rtl="0" eaLnBrk="1" fontAlgn="auto" latinLnBrk="0" hangingPunct="1">
              <a:lnSpc>
                <a:spcPts val="500"/>
              </a:lnSpc>
              <a:spcBef>
                <a:spcPts val="1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     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수정 시도 시 감지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DB1FEC2-68E2-42BC-8A92-F01AEE55B961}"/>
              </a:ext>
            </a:extLst>
          </p:cNvPr>
          <p:cNvSpPr txBox="1">
            <a:spLocks/>
          </p:cNvSpPr>
          <p:nvPr/>
        </p:nvSpPr>
        <p:spPr>
          <a:xfrm>
            <a:off x="4694964" y="2862459"/>
            <a:ext cx="1687762" cy="10495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ct val="90000"/>
              <a:buFont typeface="Arial" pitchFamily="34" charset="0"/>
              <a:buNone/>
              <a:defRPr sz="2600" kern="1200" spc="-10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1pPr>
            <a:lvl2pPr marL="0" indent="0" algn="l" defTabSz="686047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None/>
              <a:tabLst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2pPr>
            <a:lvl3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74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marR="0" lvl="0" indent="-174625" algn="l" defTabSz="686047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의심스러운 활동 감지 즉시 경고 </a:t>
            </a:r>
            <a:endParaRPr kumimoji="0" lang="en-US" altLang="ko-KR" sz="1200" b="0" i="0" u="none" strike="noStrike" kern="1200" cap="none" spc="-100" normalizeH="0" baseline="0" noProof="0" dirty="0">
              <a:ln>
                <a:noFill/>
              </a:ln>
              <a:gradFill flip="none" rotWithShape="1"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16200000" scaled="0"/>
                <a:tileRect/>
              </a:gra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n-cs"/>
            </a:endParaRPr>
          </a:p>
          <a:p>
            <a:pPr marL="174625" marR="0" lvl="0" indent="-174625" algn="l" defTabSz="686047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랜섬웨어 유무 확인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16200000" scaled="0"/>
                <a:tileRect/>
              </a:gra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n-cs"/>
            </a:endParaRPr>
          </a:p>
          <a:p>
            <a:pPr marL="174625" marR="0" lvl="0" indent="-174625" algn="l" defTabSz="686047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시스템 격리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16200000" scaled="0"/>
                <a:tileRect/>
              </a:gra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642B131-CB49-4ED7-9554-598E42635596}"/>
              </a:ext>
            </a:extLst>
          </p:cNvPr>
          <p:cNvSpPr txBox="1">
            <a:spLocks/>
          </p:cNvSpPr>
          <p:nvPr/>
        </p:nvSpPr>
        <p:spPr>
          <a:xfrm>
            <a:off x="6656919" y="2843865"/>
            <a:ext cx="1687762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ct val="90000"/>
              <a:buFont typeface="Arial" pitchFamily="34" charset="0"/>
              <a:buNone/>
              <a:defRPr sz="2600" kern="1200" spc="-10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1pPr>
            <a:lvl2pPr marL="0" indent="0" algn="l" defTabSz="686047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None/>
              <a:tabLst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2pPr>
            <a:lvl3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74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marR="0" lvl="0" indent="-174625" algn="l" defTabSz="6860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-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3-2-1 </a:t>
            </a:r>
            <a:r>
              <a:rPr kumimoji="0" lang="ko-KR" altLang="en-US" sz="1200" b="0" i="0" u="none" strike="noStrike" kern="1200" cap="none" spc="-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보관 정책</a:t>
            </a:r>
            <a:endParaRPr kumimoji="0" lang="en-US" altLang="ko-KR" sz="1200" b="0" i="0" u="none" strike="noStrike" kern="1200" cap="none" spc="-100" normalizeH="0" baseline="0" noProof="0" dirty="0">
              <a:ln>
                <a:noFill/>
              </a:ln>
              <a:gradFill flip="none" rotWithShape="1"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16200000" scaled="0"/>
                <a:tileRect/>
              </a:gra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n-cs"/>
            </a:endParaRPr>
          </a:p>
          <a:p>
            <a:pPr marL="174625" marR="0" lvl="0" indent="-174625" algn="l" defTabSz="6860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일</a:t>
            </a:r>
            <a:r>
              <a:rPr kumimoji="0" lang="en-US" altLang="ko-KR" sz="1200" b="0" i="0" u="none" strike="noStrike" kern="1200" cap="none" spc="-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주</a:t>
            </a:r>
            <a:r>
              <a:rPr kumimoji="0" lang="en-US" altLang="ko-KR" sz="1200" b="0" i="0" u="none" strike="noStrike" kern="1200" cap="none" spc="-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월</a:t>
            </a:r>
            <a:r>
              <a:rPr kumimoji="0" lang="en-US" altLang="ko-KR" sz="1200" b="0" i="0" u="none" strike="noStrike" kern="1200" cap="none" spc="-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년 백업 정책</a:t>
            </a:r>
            <a:endParaRPr kumimoji="0" lang="en-US" altLang="ko-KR" sz="1200" b="0" i="0" u="none" strike="noStrike" kern="1200" cap="none" spc="-100" normalizeH="0" baseline="0" noProof="0" dirty="0">
              <a:ln>
                <a:noFill/>
              </a:ln>
              <a:gradFill flip="none" rotWithShape="1"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16200000" scaled="0"/>
                <a:tileRect/>
              </a:gra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n-cs"/>
            </a:endParaRPr>
          </a:p>
          <a:p>
            <a:pPr marL="174625" marR="0" lvl="0" indent="-174625" algn="l" defTabSz="6860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-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OS, FS, DB </a:t>
            </a:r>
            <a:r>
              <a:rPr kumimoji="0" lang="ko-KR" altLang="en-US" sz="1200" b="0" i="0" u="none" strike="noStrike" kern="1200" cap="none" spc="-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통합 백업</a:t>
            </a:r>
            <a:endParaRPr kumimoji="0" lang="en-US" altLang="ko-KR" sz="1200" b="0" i="0" u="none" strike="noStrike" kern="1200" cap="none" spc="-100" normalizeH="0" baseline="0" noProof="0" dirty="0">
              <a:ln>
                <a:noFill/>
              </a:ln>
              <a:gradFill flip="none" rotWithShape="1"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16200000" scaled="0"/>
                <a:tileRect/>
              </a:gra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n-cs"/>
            </a:endParaRPr>
          </a:p>
          <a:p>
            <a:pPr marL="174625" marR="0" lvl="0" indent="-174625" algn="l" defTabSz="6860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-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기밀 자료 분류</a:t>
            </a:r>
            <a:r>
              <a:rPr kumimoji="0" lang="en-US" altLang="ko-KR" sz="1200" b="0" i="0" u="none" strike="noStrike" kern="1200" cap="none" spc="-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-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보안 및 암호화</a:t>
            </a:r>
            <a:endParaRPr kumimoji="0" lang="en-US" altLang="ko-KR" sz="1200" b="0" i="0" u="none" strike="noStrike" kern="1200" cap="none" spc="-100" normalizeH="0" baseline="0" noProof="0" dirty="0">
              <a:ln>
                <a:noFill/>
              </a:ln>
              <a:gradFill flip="none" rotWithShape="1"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16200000" scaled="0"/>
                <a:tileRect/>
              </a:gra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n-cs"/>
            </a:endParaRPr>
          </a:p>
          <a:p>
            <a:pPr marL="174625" marR="0" lvl="0" indent="-174625" algn="l" defTabSz="68604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-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RTPO </a:t>
            </a:r>
            <a:r>
              <a:rPr kumimoji="0" lang="ko-KR" altLang="en-US" sz="1200" b="0" i="0" u="none" strike="noStrike" kern="1200" cap="none" spc="-10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FFFFFF">
                        <a:lumMod val="50000"/>
                      </a:srgbClr>
                    </a:gs>
                    <a:gs pos="100000">
                      <a:srgbClr val="FFFFFF">
                        <a:lumMod val="50000"/>
                      </a:srgbClr>
                    </a:gs>
                  </a:gsLst>
                  <a:lin ang="162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50" charset="-127"/>
                <a:cs typeface="+mn-cs"/>
              </a:rPr>
              <a:t>목표 달성</a:t>
            </a:r>
            <a:endParaRPr kumimoji="0" lang="en-US" altLang="ko-KR" sz="1200" b="0" i="0" u="none" strike="noStrike" kern="1200" cap="none" spc="-100" normalizeH="0" baseline="0" noProof="0" dirty="0">
              <a:ln>
                <a:noFill/>
              </a:ln>
              <a:gradFill flip="none" rotWithShape="1">
                <a:gsLst>
                  <a:gs pos="0">
                    <a:srgbClr val="FFFFFF">
                      <a:lumMod val="50000"/>
                    </a:srgbClr>
                  </a:gs>
                  <a:gs pos="100000">
                    <a:srgbClr val="FFFFFF">
                      <a:lumMod val="50000"/>
                    </a:srgbClr>
                  </a:gs>
                </a:gsLst>
                <a:lin ang="16200000" scaled="0"/>
                <a:tileRect/>
              </a:gradFill>
              <a:effectLst/>
              <a:uLnTx/>
              <a:uFillTx/>
              <a:latin typeface="Tahoma" panose="020B060403050404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566812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23B323-0FE7-FB4B-80C8-DFF07B531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8213" y="171450"/>
            <a:ext cx="4608512" cy="591915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Veeam</a:t>
            </a:r>
            <a:r>
              <a:rPr lang="ko-KR" altLang="en-US" b="1" dirty="0">
                <a:solidFill>
                  <a:schemeClr val="bg1"/>
                </a:solidFill>
              </a:rPr>
              <a:t>의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5</a:t>
            </a:r>
            <a:r>
              <a:rPr lang="ko-KR" altLang="en-US" b="1" dirty="0">
                <a:solidFill>
                  <a:schemeClr val="bg1"/>
                </a:solidFill>
              </a:rPr>
              <a:t>가지 제안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EB79A58A-C1BA-244C-B091-EE159257606C}"/>
              </a:ext>
            </a:extLst>
          </p:cNvPr>
          <p:cNvSpPr/>
          <p:nvPr/>
        </p:nvSpPr>
        <p:spPr>
          <a:xfrm rot="10800000">
            <a:off x="227212" y="-1"/>
            <a:ext cx="732471" cy="892234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맑은 고딕" panose="020B0503020000020004" pitchFamily="50" charset="-127"/>
            </a:endParaRPr>
          </a:p>
        </p:txBody>
      </p:sp>
      <p:pic>
        <p:nvPicPr>
          <p:cNvPr id="12" name="Изображение 19">
            <a:extLst>
              <a:ext uri="{FF2B5EF4-FFF2-40B4-BE49-F238E27FC236}">
                <a16:creationId xmlns:a16="http://schemas.microsoft.com/office/drawing/2014/main" id="{334666E2-6D4F-194B-9211-64952A934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3" y="171450"/>
            <a:ext cx="582047" cy="424063"/>
          </a:xfrm>
          <a:prstGeom prst="rect">
            <a:avLst/>
          </a:prstGeom>
        </p:spPr>
      </p:pic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7072F13E-387C-5A4C-92A6-D4F2D04E2F45}"/>
              </a:ext>
            </a:extLst>
          </p:cNvPr>
          <p:cNvSpPr/>
          <p:nvPr/>
        </p:nvSpPr>
        <p:spPr>
          <a:xfrm flipH="1" flipV="1">
            <a:off x="5231665" y="489753"/>
            <a:ext cx="1032530" cy="3904034"/>
          </a:xfrm>
          <a:prstGeom prst="bracketPair">
            <a:avLst>
              <a:gd name="adj" fmla="val 37997"/>
            </a:avLst>
          </a:prstGeom>
          <a:ln w="28575">
            <a:solidFill>
              <a:srgbClr val="54B948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6945B5C-97E7-7946-81C2-85AE617FBE17}"/>
              </a:ext>
            </a:extLst>
          </p:cNvPr>
          <p:cNvSpPr/>
          <p:nvPr/>
        </p:nvSpPr>
        <p:spPr bwMode="auto">
          <a:xfrm>
            <a:off x="5822201" y="1484048"/>
            <a:ext cx="1967948" cy="4358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D081FB-05B3-6B4C-B5FC-E82AA916F2CA}"/>
              </a:ext>
            </a:extLst>
          </p:cNvPr>
          <p:cNvSpPr txBox="1"/>
          <p:nvPr/>
        </p:nvSpPr>
        <p:spPr>
          <a:xfrm>
            <a:off x="6164989" y="1479785"/>
            <a:ext cx="15538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latin typeface="맑은 고딕" panose="020B0503020000020004" pitchFamily="50" charset="-127"/>
              </a:rPr>
              <a:t>접근 제어</a:t>
            </a:r>
            <a:endParaRPr lang="en-US" sz="2400" dirty="0">
              <a:latin typeface="맑은 고딕" panose="020B0503020000020004" pitchFamily="50" charset="-12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C14336-4540-684A-A4B6-9F22C85FB35C}"/>
              </a:ext>
            </a:extLst>
          </p:cNvPr>
          <p:cNvGrpSpPr/>
          <p:nvPr/>
        </p:nvGrpSpPr>
        <p:grpSpPr>
          <a:xfrm>
            <a:off x="5965255" y="2191031"/>
            <a:ext cx="1824893" cy="461665"/>
            <a:chOff x="4585464" y="2275429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6DDCDED-093A-9347-A68A-3C1A777DEE62}"/>
                </a:ext>
              </a:extLst>
            </p:cNvPr>
            <p:cNvSpPr/>
            <p:nvPr/>
          </p:nvSpPr>
          <p:spPr bwMode="auto">
            <a:xfrm>
              <a:off x="4585464" y="2300632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CCEDC2-F4DC-974B-B57A-EEBA43AE501E}"/>
                </a:ext>
              </a:extLst>
            </p:cNvPr>
            <p:cNvSpPr txBox="1"/>
            <p:nvPr/>
          </p:nvSpPr>
          <p:spPr>
            <a:xfrm>
              <a:off x="4774410" y="2275429"/>
              <a:ext cx="1469914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dirty="0">
                  <a:latin typeface="맑은 고딕" panose="020B0503020000020004" pitchFamily="50" charset="-127"/>
                </a:rPr>
                <a:t>탐지</a:t>
              </a:r>
              <a:endParaRPr lang="en-US" sz="1800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C8451B9-1FE9-E84E-8B3A-194D07B75EA9}"/>
              </a:ext>
            </a:extLst>
          </p:cNvPr>
          <p:cNvSpPr/>
          <p:nvPr/>
        </p:nvSpPr>
        <p:spPr bwMode="auto">
          <a:xfrm>
            <a:off x="5430216" y="2113379"/>
            <a:ext cx="634906" cy="634906"/>
          </a:xfrm>
          <a:prstGeom prst="roundRect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3D0DD8-87FD-2C44-8BEA-7E5ADEEFACCD}"/>
              </a:ext>
            </a:extLst>
          </p:cNvPr>
          <p:cNvGrpSpPr/>
          <p:nvPr/>
        </p:nvGrpSpPr>
        <p:grpSpPr>
          <a:xfrm>
            <a:off x="5965253" y="3663151"/>
            <a:ext cx="1824893" cy="461665"/>
            <a:chOff x="4585464" y="3860488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F05D12F-CF5C-9E47-8FE2-007F87C7C685}"/>
                </a:ext>
              </a:extLst>
            </p:cNvPr>
            <p:cNvSpPr/>
            <p:nvPr/>
          </p:nvSpPr>
          <p:spPr bwMode="auto">
            <a:xfrm>
              <a:off x="4585464" y="3875356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2EFDA7-01A5-334E-A244-E1F90C247F60}"/>
                </a:ext>
              </a:extLst>
            </p:cNvPr>
            <p:cNvSpPr txBox="1"/>
            <p:nvPr/>
          </p:nvSpPr>
          <p:spPr>
            <a:xfrm>
              <a:off x="4815592" y="3860488"/>
              <a:ext cx="1428732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dirty="0">
                  <a:latin typeface="맑은 고딕" panose="020B0503020000020004" pitchFamily="50" charset="-127"/>
                </a:rPr>
                <a:t>빠른 복구</a:t>
              </a:r>
              <a:endParaRPr lang="en-US" sz="2000" dirty="0">
                <a:latin typeface="맑은 고딕" panose="020B0503020000020004" pitchFamily="50" charset="-127"/>
              </a:endParaRP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204A587-6E1C-0840-87BE-9BB757BDBB8D}"/>
              </a:ext>
            </a:extLst>
          </p:cNvPr>
          <p:cNvSpPr/>
          <p:nvPr/>
        </p:nvSpPr>
        <p:spPr bwMode="auto">
          <a:xfrm>
            <a:off x="5430214" y="3576849"/>
            <a:ext cx="634906" cy="634906"/>
          </a:xfrm>
          <a:prstGeom prst="roundRect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6CABE5-705B-1445-B1F3-8904917A42BD}"/>
              </a:ext>
            </a:extLst>
          </p:cNvPr>
          <p:cNvGrpSpPr/>
          <p:nvPr/>
        </p:nvGrpSpPr>
        <p:grpSpPr>
          <a:xfrm>
            <a:off x="5965255" y="2942442"/>
            <a:ext cx="1824893" cy="461665"/>
            <a:chOff x="4585464" y="3086947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E2631EE-4A43-3948-B056-49AC990E3FD7}"/>
                </a:ext>
              </a:extLst>
            </p:cNvPr>
            <p:cNvSpPr/>
            <p:nvPr/>
          </p:nvSpPr>
          <p:spPr bwMode="auto">
            <a:xfrm>
              <a:off x="4585464" y="3092035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04F650-03E0-5B4C-A8BF-FFBE4B5795B8}"/>
                </a:ext>
              </a:extLst>
            </p:cNvPr>
            <p:cNvSpPr txBox="1"/>
            <p:nvPr/>
          </p:nvSpPr>
          <p:spPr>
            <a:xfrm>
              <a:off x="4815590" y="3086947"/>
              <a:ext cx="1496195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dirty="0">
                  <a:latin typeface="맑은 고딕" panose="020B0503020000020004" pitchFamily="50" charset="-127"/>
                </a:rPr>
                <a:t>통합 관리</a:t>
              </a: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08ED25F-3E8E-A643-90C7-BE66A870706D}"/>
              </a:ext>
            </a:extLst>
          </p:cNvPr>
          <p:cNvSpPr/>
          <p:nvPr/>
        </p:nvSpPr>
        <p:spPr bwMode="auto">
          <a:xfrm>
            <a:off x="5430216" y="2847010"/>
            <a:ext cx="634906" cy="634906"/>
          </a:xfrm>
          <a:prstGeom prst="roundRect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37A6ADC-DB2E-884F-80B7-E2A75AC5E579}"/>
              </a:ext>
            </a:extLst>
          </p:cNvPr>
          <p:cNvGrpSpPr/>
          <p:nvPr/>
        </p:nvGrpSpPr>
        <p:grpSpPr>
          <a:xfrm>
            <a:off x="5965256" y="749031"/>
            <a:ext cx="1824893" cy="461665"/>
            <a:chOff x="4585464" y="723171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9B14020-44AF-D04B-95F5-C92115B601BF}"/>
                </a:ext>
              </a:extLst>
            </p:cNvPr>
            <p:cNvSpPr/>
            <p:nvPr/>
          </p:nvSpPr>
          <p:spPr bwMode="auto">
            <a:xfrm>
              <a:off x="4585464" y="738039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E6F584-B544-3F43-8163-C454FB84A0FC}"/>
                </a:ext>
              </a:extLst>
            </p:cNvPr>
            <p:cNvSpPr txBox="1"/>
            <p:nvPr/>
          </p:nvSpPr>
          <p:spPr>
            <a:xfrm>
              <a:off x="4815592" y="723171"/>
              <a:ext cx="1428732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dirty="0">
                  <a:latin typeface="맑은 고딕" panose="020B0503020000020004" pitchFamily="50" charset="-127"/>
                </a:rPr>
                <a:t>3-2-1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115ABA-6773-074E-9387-085BD6C71978}"/>
              </a:ext>
            </a:extLst>
          </p:cNvPr>
          <p:cNvGrpSpPr/>
          <p:nvPr/>
        </p:nvGrpSpPr>
        <p:grpSpPr>
          <a:xfrm>
            <a:off x="5430217" y="653279"/>
            <a:ext cx="634906" cy="634906"/>
            <a:chOff x="3969008" y="612849"/>
            <a:chExt cx="731520" cy="73152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91DCD624-EBB3-3045-9E0E-488FF52F9259}"/>
                </a:ext>
              </a:extLst>
            </p:cNvPr>
            <p:cNvSpPr/>
            <p:nvPr/>
          </p:nvSpPr>
          <p:spPr bwMode="auto">
            <a:xfrm>
              <a:off x="3969008" y="612849"/>
              <a:ext cx="731520" cy="731520"/>
            </a:xfrm>
            <a:prstGeom prst="roundRect">
              <a:avLst/>
            </a:prstGeom>
            <a:solidFill>
              <a:srgbClr val="00B336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444DF02-B068-2043-B8BC-7D400089B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5811" y="705524"/>
              <a:ext cx="557910" cy="56720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17DC36-E467-2548-A8D4-386501CA289B}"/>
              </a:ext>
            </a:extLst>
          </p:cNvPr>
          <p:cNvGrpSpPr/>
          <p:nvPr/>
        </p:nvGrpSpPr>
        <p:grpSpPr>
          <a:xfrm>
            <a:off x="5430216" y="1384864"/>
            <a:ext cx="634906" cy="634906"/>
            <a:chOff x="3969008" y="1401901"/>
            <a:chExt cx="731520" cy="731520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2F4DE9C-A874-384A-A36C-9C0C2C9336C6}"/>
                </a:ext>
              </a:extLst>
            </p:cNvPr>
            <p:cNvSpPr/>
            <p:nvPr/>
          </p:nvSpPr>
          <p:spPr bwMode="auto">
            <a:xfrm>
              <a:off x="3969008" y="1401901"/>
              <a:ext cx="731520" cy="731520"/>
            </a:xfrm>
            <a:prstGeom prst="roundRect">
              <a:avLst/>
            </a:prstGeom>
            <a:solidFill>
              <a:srgbClr val="00B336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675FB65-972C-2B40-B9B3-0B9AAE43D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6295" y="1484409"/>
              <a:ext cx="556942" cy="556942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7549391A-E978-C24C-90AD-703E45E3C2C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702" y="2207053"/>
            <a:ext cx="457926" cy="4579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4CB634A-F978-E74C-9539-9668C3471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3323" y="2946535"/>
            <a:ext cx="448684" cy="4358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9CCD2B-1B0D-DB46-8E95-C0318BD123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069" y="3693635"/>
            <a:ext cx="400498" cy="405448"/>
          </a:xfrm>
          <a:prstGeom prst="rect">
            <a:avLst/>
          </a:prstGeom>
        </p:spPr>
      </p:pic>
      <p:pic>
        <p:nvPicPr>
          <p:cNvPr id="41" name="Picture 5">
            <a:extLst>
              <a:ext uri="{FF2B5EF4-FFF2-40B4-BE49-F238E27FC236}">
                <a16:creationId xmlns:a16="http://schemas.microsoft.com/office/drawing/2014/main" id="{BBD12494-19E4-4EF8-8543-E40B447E577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93" y="3084891"/>
            <a:ext cx="1080000" cy="1080000"/>
          </a:xfrm>
          <a:prstGeom prst="rect">
            <a:avLst/>
          </a:prstGeom>
        </p:spPr>
      </p:pic>
      <p:pic>
        <p:nvPicPr>
          <p:cNvPr id="42" name="Picture 3">
            <a:extLst>
              <a:ext uri="{FF2B5EF4-FFF2-40B4-BE49-F238E27FC236}">
                <a16:creationId xmlns:a16="http://schemas.microsoft.com/office/drawing/2014/main" id="{AFB7F63D-4BA3-474E-96C2-C7A96C62B57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09" y="915828"/>
            <a:ext cx="2508558" cy="25085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869992-70CC-4E72-8656-67C42BD7C51A}"/>
              </a:ext>
            </a:extLst>
          </p:cNvPr>
          <p:cNvSpPr txBox="1"/>
          <p:nvPr/>
        </p:nvSpPr>
        <p:spPr>
          <a:xfrm>
            <a:off x="145915" y="4293760"/>
            <a:ext cx="3631111" cy="64633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VEEAM SPEED</a:t>
            </a:r>
            <a:endParaRPr lang="ko-KR" altLang="en-US" sz="36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81839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23B323-0FE7-FB4B-80C8-DFF07B531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8213" y="171450"/>
            <a:ext cx="4608512" cy="591915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Veeam</a:t>
            </a:r>
            <a:r>
              <a:rPr lang="ko-KR" altLang="en-US" b="1" dirty="0">
                <a:solidFill>
                  <a:schemeClr val="bg1"/>
                </a:solidFill>
              </a:rPr>
              <a:t>의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5</a:t>
            </a:r>
            <a:r>
              <a:rPr lang="ko-KR" altLang="en-US" b="1" dirty="0">
                <a:solidFill>
                  <a:schemeClr val="bg1"/>
                </a:solidFill>
              </a:rPr>
              <a:t>가지 제안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EB79A58A-C1BA-244C-B091-EE159257606C}"/>
              </a:ext>
            </a:extLst>
          </p:cNvPr>
          <p:cNvSpPr/>
          <p:nvPr/>
        </p:nvSpPr>
        <p:spPr>
          <a:xfrm rot="10800000">
            <a:off x="227212" y="-1"/>
            <a:ext cx="732471" cy="892234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맑은 고딕" panose="020B0503020000020004" pitchFamily="50" charset="-127"/>
            </a:endParaRPr>
          </a:p>
        </p:txBody>
      </p:sp>
      <p:pic>
        <p:nvPicPr>
          <p:cNvPr id="12" name="Изображение 19">
            <a:extLst>
              <a:ext uri="{FF2B5EF4-FFF2-40B4-BE49-F238E27FC236}">
                <a16:creationId xmlns:a16="http://schemas.microsoft.com/office/drawing/2014/main" id="{334666E2-6D4F-194B-9211-64952A934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3" y="171450"/>
            <a:ext cx="582047" cy="424063"/>
          </a:xfrm>
          <a:prstGeom prst="rect">
            <a:avLst/>
          </a:prstGeom>
        </p:spPr>
      </p:pic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7072F13E-387C-5A4C-92A6-D4F2D04E2F45}"/>
              </a:ext>
            </a:extLst>
          </p:cNvPr>
          <p:cNvSpPr/>
          <p:nvPr/>
        </p:nvSpPr>
        <p:spPr>
          <a:xfrm flipH="1" flipV="1">
            <a:off x="672646" y="1068016"/>
            <a:ext cx="1032530" cy="3904034"/>
          </a:xfrm>
          <a:prstGeom prst="bracketPair">
            <a:avLst>
              <a:gd name="adj" fmla="val 37997"/>
            </a:avLst>
          </a:prstGeom>
          <a:ln w="28575">
            <a:solidFill>
              <a:srgbClr val="54B948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6945B5C-97E7-7946-81C2-85AE617FBE17}"/>
              </a:ext>
            </a:extLst>
          </p:cNvPr>
          <p:cNvSpPr/>
          <p:nvPr/>
        </p:nvSpPr>
        <p:spPr bwMode="auto">
          <a:xfrm>
            <a:off x="1263182" y="2062311"/>
            <a:ext cx="1967948" cy="4358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D081FB-05B3-6B4C-B5FC-E82AA916F2CA}"/>
              </a:ext>
            </a:extLst>
          </p:cNvPr>
          <p:cNvSpPr txBox="1"/>
          <p:nvPr/>
        </p:nvSpPr>
        <p:spPr>
          <a:xfrm>
            <a:off x="1605970" y="2058048"/>
            <a:ext cx="15538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rPr>
              <a:t>접근 제어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C14336-4540-684A-A4B6-9F22C85FB35C}"/>
              </a:ext>
            </a:extLst>
          </p:cNvPr>
          <p:cNvGrpSpPr/>
          <p:nvPr/>
        </p:nvGrpSpPr>
        <p:grpSpPr>
          <a:xfrm>
            <a:off x="1406236" y="2769294"/>
            <a:ext cx="1824893" cy="461665"/>
            <a:chOff x="4585464" y="2275429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6DDCDED-093A-9347-A68A-3C1A777DEE62}"/>
                </a:ext>
              </a:extLst>
            </p:cNvPr>
            <p:cNvSpPr/>
            <p:nvPr/>
          </p:nvSpPr>
          <p:spPr bwMode="auto">
            <a:xfrm>
              <a:off x="4585464" y="2300632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CCEDC2-F4DC-974B-B57A-EEBA43AE501E}"/>
                </a:ext>
              </a:extLst>
            </p:cNvPr>
            <p:cNvSpPr txBox="1"/>
            <p:nvPr/>
          </p:nvSpPr>
          <p:spPr>
            <a:xfrm>
              <a:off x="4774410" y="2275429"/>
              <a:ext cx="1469914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</a:rPr>
                <a:t>탐지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C8451B9-1FE9-E84E-8B3A-194D07B75EA9}"/>
              </a:ext>
            </a:extLst>
          </p:cNvPr>
          <p:cNvSpPr/>
          <p:nvPr/>
        </p:nvSpPr>
        <p:spPr bwMode="auto">
          <a:xfrm>
            <a:off x="871197" y="2691642"/>
            <a:ext cx="634906" cy="634906"/>
          </a:xfrm>
          <a:prstGeom prst="roundRect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3D0DD8-87FD-2C44-8BEA-7E5ADEEFACCD}"/>
              </a:ext>
            </a:extLst>
          </p:cNvPr>
          <p:cNvGrpSpPr/>
          <p:nvPr/>
        </p:nvGrpSpPr>
        <p:grpSpPr>
          <a:xfrm>
            <a:off x="1406234" y="4241414"/>
            <a:ext cx="1824893" cy="461665"/>
            <a:chOff x="4585464" y="3860488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F05D12F-CF5C-9E47-8FE2-007F87C7C685}"/>
                </a:ext>
              </a:extLst>
            </p:cNvPr>
            <p:cNvSpPr/>
            <p:nvPr/>
          </p:nvSpPr>
          <p:spPr bwMode="auto">
            <a:xfrm>
              <a:off x="4585464" y="3875356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2EFDA7-01A5-334E-A244-E1F90C247F60}"/>
                </a:ext>
              </a:extLst>
            </p:cNvPr>
            <p:cNvSpPr txBox="1"/>
            <p:nvPr/>
          </p:nvSpPr>
          <p:spPr>
            <a:xfrm>
              <a:off x="4815592" y="3860488"/>
              <a:ext cx="1428732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</a:rPr>
                <a:t>빠른 복구</a:t>
              </a:r>
              <a:endParaRPr lang="en-US" sz="2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204A587-6E1C-0840-87BE-9BB757BDBB8D}"/>
              </a:ext>
            </a:extLst>
          </p:cNvPr>
          <p:cNvSpPr/>
          <p:nvPr/>
        </p:nvSpPr>
        <p:spPr bwMode="auto">
          <a:xfrm>
            <a:off x="871195" y="4155112"/>
            <a:ext cx="634906" cy="634906"/>
          </a:xfrm>
          <a:prstGeom prst="roundRect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6CABE5-705B-1445-B1F3-8904917A42BD}"/>
              </a:ext>
            </a:extLst>
          </p:cNvPr>
          <p:cNvGrpSpPr/>
          <p:nvPr/>
        </p:nvGrpSpPr>
        <p:grpSpPr>
          <a:xfrm>
            <a:off x="1406236" y="3520705"/>
            <a:ext cx="1824893" cy="461665"/>
            <a:chOff x="4585464" y="3086947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E2631EE-4A43-3948-B056-49AC990E3FD7}"/>
                </a:ext>
              </a:extLst>
            </p:cNvPr>
            <p:cNvSpPr/>
            <p:nvPr/>
          </p:nvSpPr>
          <p:spPr bwMode="auto">
            <a:xfrm>
              <a:off x="4585464" y="3092035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04F650-03E0-5B4C-A8BF-FFBE4B5795B8}"/>
                </a:ext>
              </a:extLst>
            </p:cNvPr>
            <p:cNvSpPr txBox="1"/>
            <p:nvPr/>
          </p:nvSpPr>
          <p:spPr>
            <a:xfrm>
              <a:off x="4815590" y="3086947"/>
              <a:ext cx="1496195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</a:rPr>
                <a:t>통합 관리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08ED25F-3E8E-A643-90C7-BE66A870706D}"/>
              </a:ext>
            </a:extLst>
          </p:cNvPr>
          <p:cNvSpPr/>
          <p:nvPr/>
        </p:nvSpPr>
        <p:spPr bwMode="auto">
          <a:xfrm>
            <a:off x="871197" y="3425273"/>
            <a:ext cx="634906" cy="634906"/>
          </a:xfrm>
          <a:prstGeom prst="roundRect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37A6ADC-DB2E-884F-80B7-E2A75AC5E579}"/>
              </a:ext>
            </a:extLst>
          </p:cNvPr>
          <p:cNvGrpSpPr/>
          <p:nvPr/>
        </p:nvGrpSpPr>
        <p:grpSpPr>
          <a:xfrm>
            <a:off x="1406237" y="1327294"/>
            <a:ext cx="1824893" cy="461665"/>
            <a:chOff x="4585464" y="723171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9B14020-44AF-D04B-95F5-C92115B601BF}"/>
                </a:ext>
              </a:extLst>
            </p:cNvPr>
            <p:cNvSpPr/>
            <p:nvPr/>
          </p:nvSpPr>
          <p:spPr bwMode="auto">
            <a:xfrm>
              <a:off x="4585464" y="738039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E6F584-B544-3F43-8163-C454FB84A0FC}"/>
                </a:ext>
              </a:extLst>
            </p:cNvPr>
            <p:cNvSpPr txBox="1"/>
            <p:nvPr/>
          </p:nvSpPr>
          <p:spPr>
            <a:xfrm>
              <a:off x="4815592" y="723171"/>
              <a:ext cx="1428732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b="1" dirty="0">
                  <a:latin typeface="맑은 고딕" panose="020B0503020000020004" pitchFamily="50" charset="-127"/>
                </a:rPr>
                <a:t>3-2-1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115ABA-6773-074E-9387-085BD6C71978}"/>
              </a:ext>
            </a:extLst>
          </p:cNvPr>
          <p:cNvGrpSpPr/>
          <p:nvPr/>
        </p:nvGrpSpPr>
        <p:grpSpPr>
          <a:xfrm>
            <a:off x="871198" y="1231542"/>
            <a:ext cx="634906" cy="634906"/>
            <a:chOff x="3969008" y="612849"/>
            <a:chExt cx="731520" cy="73152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91DCD624-EBB3-3045-9E0E-488FF52F9259}"/>
                </a:ext>
              </a:extLst>
            </p:cNvPr>
            <p:cNvSpPr/>
            <p:nvPr/>
          </p:nvSpPr>
          <p:spPr bwMode="auto">
            <a:xfrm>
              <a:off x="3969008" y="612849"/>
              <a:ext cx="731520" cy="731520"/>
            </a:xfrm>
            <a:prstGeom prst="roundRect">
              <a:avLst/>
            </a:prstGeom>
            <a:solidFill>
              <a:srgbClr val="00B336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444DF02-B068-2043-B8BC-7D400089B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5811" y="705524"/>
              <a:ext cx="557910" cy="56720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17DC36-E467-2548-A8D4-386501CA289B}"/>
              </a:ext>
            </a:extLst>
          </p:cNvPr>
          <p:cNvGrpSpPr/>
          <p:nvPr/>
        </p:nvGrpSpPr>
        <p:grpSpPr>
          <a:xfrm>
            <a:off x="871197" y="1963127"/>
            <a:ext cx="634906" cy="634906"/>
            <a:chOff x="3969008" y="1401901"/>
            <a:chExt cx="731520" cy="731520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2F4DE9C-A874-384A-A36C-9C0C2C9336C6}"/>
                </a:ext>
              </a:extLst>
            </p:cNvPr>
            <p:cNvSpPr/>
            <p:nvPr/>
          </p:nvSpPr>
          <p:spPr bwMode="auto">
            <a:xfrm>
              <a:off x="3969008" y="1401901"/>
              <a:ext cx="731520" cy="731520"/>
            </a:xfrm>
            <a:prstGeom prst="roundRect">
              <a:avLst/>
            </a:prstGeom>
            <a:solidFill>
              <a:srgbClr val="00B336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675FB65-972C-2B40-B9B3-0B9AAE43D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6295" y="1484409"/>
              <a:ext cx="556942" cy="556942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7549391A-E978-C24C-90AD-703E45E3C2C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83" y="2785316"/>
            <a:ext cx="457926" cy="4579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4CB634A-F978-E74C-9539-9668C3471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04" y="3524798"/>
            <a:ext cx="448684" cy="4358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9CCD2B-1B0D-DB46-8E95-C0318BD123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50" y="4271898"/>
            <a:ext cx="400498" cy="405448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8F74B6-7E90-4640-B404-1F88607B9C39}"/>
              </a:ext>
            </a:extLst>
          </p:cNvPr>
          <p:cNvGrpSpPr/>
          <p:nvPr/>
        </p:nvGrpSpPr>
        <p:grpSpPr>
          <a:xfrm>
            <a:off x="4198033" y="1989679"/>
            <a:ext cx="4879721" cy="2002407"/>
            <a:chOff x="971761" y="1208147"/>
            <a:chExt cx="7359533" cy="3215425"/>
          </a:xfrm>
        </p:grpSpPr>
        <p:sp>
          <p:nvSpPr>
            <p:cNvPr id="43" name="Rectangle: Rounded Corners 2">
              <a:extLst>
                <a:ext uri="{FF2B5EF4-FFF2-40B4-BE49-F238E27FC236}">
                  <a16:creationId xmlns:a16="http://schemas.microsoft.com/office/drawing/2014/main" id="{234BBA49-B51D-4C3B-8991-481FBF8DF43F}"/>
                </a:ext>
              </a:extLst>
            </p:cNvPr>
            <p:cNvSpPr/>
            <p:nvPr/>
          </p:nvSpPr>
          <p:spPr bwMode="auto">
            <a:xfrm>
              <a:off x="3420384" y="1361989"/>
              <a:ext cx="2303930" cy="3061583"/>
            </a:xfrm>
            <a:prstGeom prst="roundRect">
              <a:avLst>
                <a:gd name="adj" fmla="val 4264"/>
              </a:avLst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27" tIns="45714" rIns="45714" bIns="9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94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sp>
          <p:nvSpPr>
            <p:cNvPr id="44" name="TextBox 3">
              <a:extLst>
                <a:ext uri="{FF2B5EF4-FFF2-40B4-BE49-F238E27FC236}">
                  <a16:creationId xmlns:a16="http://schemas.microsoft.com/office/drawing/2014/main" id="{74C19C6F-63B9-4A2C-90F1-8F6BF678654A}"/>
                </a:ext>
              </a:extLst>
            </p:cNvPr>
            <p:cNvSpPr txBox="1"/>
            <p:nvPr/>
          </p:nvSpPr>
          <p:spPr>
            <a:xfrm>
              <a:off x="3486031" y="1208147"/>
              <a:ext cx="911930" cy="1630932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2</a:t>
              </a:r>
              <a:endParaRPr kumimoji="0" lang="ru-RU" sz="6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TextBox 4">
              <a:extLst>
                <a:ext uri="{FF2B5EF4-FFF2-40B4-BE49-F238E27FC236}">
                  <a16:creationId xmlns:a16="http://schemas.microsoft.com/office/drawing/2014/main" id="{1C012D26-26B0-4903-8E5F-5C010E722AFD}"/>
                </a:ext>
              </a:extLst>
            </p:cNvPr>
            <p:cNvSpPr txBox="1"/>
            <p:nvPr/>
          </p:nvSpPr>
          <p:spPr>
            <a:xfrm>
              <a:off x="3564379" y="2494659"/>
              <a:ext cx="1920081" cy="444799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Different media</a:t>
              </a:r>
              <a:endPara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pic>
          <p:nvPicPr>
            <p:cNvPr id="46" name="Picture 5">
              <a:extLst>
                <a:ext uri="{FF2B5EF4-FFF2-40B4-BE49-F238E27FC236}">
                  <a16:creationId xmlns:a16="http://schemas.microsoft.com/office/drawing/2014/main" id="{CE02F8FC-613A-448F-91DC-2CD19FC5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716" y="3361954"/>
              <a:ext cx="551014" cy="669497"/>
            </a:xfrm>
            <a:prstGeom prst="rect">
              <a:avLst/>
            </a:prstGeom>
          </p:spPr>
        </p:pic>
        <p:pic>
          <p:nvPicPr>
            <p:cNvPr id="47" name="Picture 6">
              <a:extLst>
                <a:ext uri="{FF2B5EF4-FFF2-40B4-BE49-F238E27FC236}">
                  <a16:creationId xmlns:a16="http://schemas.microsoft.com/office/drawing/2014/main" id="{96197A09-FEA6-4773-84DE-223C2EFBC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7433" y="3458961"/>
              <a:ext cx="731334" cy="470005"/>
            </a:xfrm>
            <a:prstGeom prst="rect">
              <a:avLst/>
            </a:prstGeom>
          </p:spPr>
        </p:pic>
        <p:sp>
          <p:nvSpPr>
            <p:cNvPr id="48" name="Rectangle: Rounded Corners 7">
              <a:extLst>
                <a:ext uri="{FF2B5EF4-FFF2-40B4-BE49-F238E27FC236}">
                  <a16:creationId xmlns:a16="http://schemas.microsoft.com/office/drawing/2014/main" id="{C40E073B-F05A-443C-945A-913E56AFA840}"/>
                </a:ext>
              </a:extLst>
            </p:cNvPr>
            <p:cNvSpPr/>
            <p:nvPr/>
          </p:nvSpPr>
          <p:spPr bwMode="auto">
            <a:xfrm>
              <a:off x="971761" y="1361989"/>
              <a:ext cx="2303930" cy="3061583"/>
            </a:xfrm>
            <a:prstGeom prst="roundRect">
              <a:avLst>
                <a:gd name="adj" fmla="val 3713"/>
              </a:avLst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27" tIns="45714" rIns="45714" bIns="9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94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sp>
          <p:nvSpPr>
            <p:cNvPr id="49" name="TextBox 8">
              <a:extLst>
                <a:ext uri="{FF2B5EF4-FFF2-40B4-BE49-F238E27FC236}">
                  <a16:creationId xmlns:a16="http://schemas.microsoft.com/office/drawing/2014/main" id="{33695F4D-DBDA-4579-ADE3-C4E34CA086EA}"/>
                </a:ext>
              </a:extLst>
            </p:cNvPr>
            <p:cNvSpPr txBox="1"/>
            <p:nvPr/>
          </p:nvSpPr>
          <p:spPr>
            <a:xfrm>
              <a:off x="1037405" y="1208147"/>
              <a:ext cx="911930" cy="1630931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3</a:t>
              </a:r>
              <a:endParaRPr kumimoji="0" lang="ru-RU" sz="6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TextBox 9">
              <a:extLst>
                <a:ext uri="{FF2B5EF4-FFF2-40B4-BE49-F238E27FC236}">
                  <a16:creationId xmlns:a16="http://schemas.microsoft.com/office/drawing/2014/main" id="{17EFDD8D-57F8-4E54-9C9A-3796FA63D4B3}"/>
                </a:ext>
              </a:extLst>
            </p:cNvPr>
            <p:cNvSpPr txBox="1"/>
            <p:nvPr/>
          </p:nvSpPr>
          <p:spPr>
            <a:xfrm>
              <a:off x="1115757" y="2484874"/>
              <a:ext cx="1946675" cy="741332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Different copies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of data</a:t>
              </a:r>
              <a:endPara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Rectangle: Rounded Corners 13">
              <a:extLst>
                <a:ext uri="{FF2B5EF4-FFF2-40B4-BE49-F238E27FC236}">
                  <a16:creationId xmlns:a16="http://schemas.microsoft.com/office/drawing/2014/main" id="{92F075AB-A4D0-4D65-97C2-953ADB49A21B}"/>
                </a:ext>
              </a:extLst>
            </p:cNvPr>
            <p:cNvSpPr/>
            <p:nvPr/>
          </p:nvSpPr>
          <p:spPr bwMode="auto">
            <a:xfrm>
              <a:off x="5868309" y="1361989"/>
              <a:ext cx="2303930" cy="3061583"/>
            </a:xfrm>
            <a:prstGeom prst="roundRect">
              <a:avLst>
                <a:gd name="adj" fmla="val 3713"/>
              </a:avLst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27" tIns="45714" rIns="45714" bIns="9142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3946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2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sp>
          <p:nvSpPr>
            <p:cNvPr id="52" name="TextBox 14">
              <a:extLst>
                <a:ext uri="{FF2B5EF4-FFF2-40B4-BE49-F238E27FC236}">
                  <a16:creationId xmlns:a16="http://schemas.microsoft.com/office/drawing/2014/main" id="{6E96D9F5-22A5-4302-8858-E2D8A569EE49}"/>
                </a:ext>
              </a:extLst>
            </p:cNvPr>
            <p:cNvSpPr txBox="1"/>
            <p:nvPr/>
          </p:nvSpPr>
          <p:spPr>
            <a:xfrm>
              <a:off x="5933955" y="1208147"/>
              <a:ext cx="911930" cy="1630931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1</a:t>
              </a:r>
              <a:endParaRPr kumimoji="0" lang="ru-RU" sz="6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TextBox 15">
              <a:extLst>
                <a:ext uri="{FF2B5EF4-FFF2-40B4-BE49-F238E27FC236}">
                  <a16:creationId xmlns:a16="http://schemas.microsoft.com/office/drawing/2014/main" id="{2E9954D4-D5EC-437A-8D4A-14CB1F7EB014}"/>
                </a:ext>
              </a:extLst>
            </p:cNvPr>
            <p:cNvSpPr txBox="1"/>
            <p:nvPr/>
          </p:nvSpPr>
          <p:spPr>
            <a:xfrm>
              <a:off x="6012305" y="2494659"/>
              <a:ext cx="2318989" cy="444799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of which is off site </a:t>
              </a:r>
              <a:endPara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pic>
          <p:nvPicPr>
            <p:cNvPr id="54" name="Picture 19">
              <a:extLst>
                <a:ext uri="{FF2B5EF4-FFF2-40B4-BE49-F238E27FC236}">
                  <a16:creationId xmlns:a16="http://schemas.microsoft.com/office/drawing/2014/main" id="{CC5B7050-7613-4556-B63D-B682D5BD8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949" y="3342851"/>
              <a:ext cx="541321" cy="704530"/>
            </a:xfrm>
            <a:prstGeom prst="rect">
              <a:avLst/>
            </a:prstGeom>
          </p:spPr>
        </p:pic>
        <p:pic>
          <p:nvPicPr>
            <p:cNvPr id="55" name="Picture 20">
              <a:extLst>
                <a:ext uri="{FF2B5EF4-FFF2-40B4-BE49-F238E27FC236}">
                  <a16:creationId xmlns:a16="http://schemas.microsoft.com/office/drawing/2014/main" id="{4E4A903F-9D2D-49A6-9248-CA5901428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4948" y="3342851"/>
              <a:ext cx="541321" cy="704530"/>
            </a:xfrm>
            <a:prstGeom prst="rect">
              <a:avLst/>
            </a:prstGeom>
          </p:spPr>
        </p:pic>
        <p:pic>
          <p:nvPicPr>
            <p:cNvPr id="56" name="Picture 21">
              <a:extLst>
                <a:ext uri="{FF2B5EF4-FFF2-40B4-BE49-F238E27FC236}">
                  <a16:creationId xmlns:a16="http://schemas.microsoft.com/office/drawing/2014/main" id="{FE961F78-F13E-4690-9DED-5B31AB112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399" y="3455045"/>
              <a:ext cx="845066" cy="473921"/>
            </a:xfrm>
            <a:prstGeom prst="rect">
              <a:avLst/>
            </a:prstGeom>
          </p:spPr>
        </p:pic>
        <p:pic>
          <p:nvPicPr>
            <p:cNvPr id="57" name="Picture 17">
              <a:extLst>
                <a:ext uri="{FF2B5EF4-FFF2-40B4-BE49-F238E27FC236}">
                  <a16:creationId xmlns:a16="http://schemas.microsoft.com/office/drawing/2014/main" id="{DE5F4B2D-CB04-4F98-9DE2-63371CCD6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08454" y="3491728"/>
              <a:ext cx="555817" cy="555653"/>
            </a:xfrm>
            <a:prstGeom prst="rect">
              <a:avLst/>
            </a:prstGeom>
          </p:spPr>
        </p:pic>
      </p:grpSp>
      <p:sp>
        <p:nvSpPr>
          <p:cNvPr id="58" name="Content Placeholder 1">
            <a:extLst>
              <a:ext uri="{FF2B5EF4-FFF2-40B4-BE49-F238E27FC236}">
                <a16:creationId xmlns:a16="http://schemas.microsoft.com/office/drawing/2014/main" id="{7CC05C99-F630-4B4A-A816-1C36266B2CB8}"/>
              </a:ext>
            </a:extLst>
          </p:cNvPr>
          <p:cNvSpPr txBox="1">
            <a:spLocks/>
          </p:cNvSpPr>
          <p:nvPr/>
        </p:nvSpPr>
        <p:spPr>
          <a:xfrm>
            <a:off x="4491794" y="798600"/>
            <a:ext cx="4242057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사이버 공격에 대비한 백업 데이터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100%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안정성 확보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>
              <a:buNone/>
            </a:pP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rgbClr val="00B33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Backup, Backup, Backup</a:t>
            </a:r>
          </a:p>
        </p:txBody>
      </p:sp>
    </p:spTree>
    <p:extLst>
      <p:ext uri="{BB962C8B-B14F-4D97-AF65-F5344CB8AC3E}">
        <p14:creationId xmlns:p14="http://schemas.microsoft.com/office/powerpoint/2010/main" val="332913162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s azure">
            <a:extLst>
              <a:ext uri="{FF2B5EF4-FFF2-40B4-BE49-F238E27FC236}">
                <a16:creationId xmlns:a16="http://schemas.microsoft.com/office/drawing/2014/main" id="{505985B3-300C-46FA-970E-B57483A2B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405" y="3355810"/>
            <a:ext cx="1136184" cy="71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AWS">
            <a:extLst>
              <a:ext uri="{FF2B5EF4-FFF2-40B4-BE49-F238E27FC236}">
                <a16:creationId xmlns:a16="http://schemas.microsoft.com/office/drawing/2014/main" id="{F4F6E863-F366-49C1-81CC-6F4BC6DA3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332" y="3479465"/>
            <a:ext cx="1142715" cy="57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ED46E642-4786-7147-B959-479CCD41DC92}"/>
              </a:ext>
            </a:extLst>
          </p:cNvPr>
          <p:cNvSpPr txBox="1">
            <a:spLocks/>
          </p:cNvSpPr>
          <p:nvPr/>
        </p:nvSpPr>
        <p:spPr>
          <a:xfrm>
            <a:off x="388800" y="172800"/>
            <a:ext cx="8381495" cy="561692"/>
          </a:xfrm>
          <a:prstGeom prst="rect">
            <a:avLst/>
          </a:prstGeom>
        </p:spPr>
        <p:txBody>
          <a:bodyPr vert="horz" wrap="square" lIns="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4B9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686030">
              <a:lnSpc>
                <a:spcPct val="100000"/>
              </a:lnSpc>
              <a:spcAft>
                <a:spcPts val="600"/>
              </a:spcAft>
              <a:defRPr/>
            </a:pPr>
            <a:r>
              <a:rPr lang="en-US" altLang="ko-KR" sz="3200" b="1" dirty="0">
                <a:ln w="3175">
                  <a:noFill/>
                </a:ln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3–2–1 </a:t>
            </a:r>
            <a:r>
              <a:rPr lang="ko-KR" altLang="en-US" sz="3200" b="1" dirty="0">
                <a:ln w="3175">
                  <a:noFill/>
                </a:ln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규칙</a:t>
            </a:r>
            <a:r>
              <a:rPr lang="en-US" altLang="ko-KR" sz="3200" b="1" dirty="0">
                <a:ln w="3175">
                  <a:noFill/>
                </a:ln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with Storage Integration </a:t>
            </a:r>
            <a:endParaRPr lang="ru-RU" altLang="ko-KR" sz="3200" b="1" dirty="0">
              <a:ln w="3175">
                <a:noFill/>
              </a:ln>
              <a:solidFill>
                <a:srgbClr val="00B336"/>
              </a:solidFill>
              <a:latin typeface="Tahoma" panose="020B0604030504040204" pitchFamily="34" charset="0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79" name="Rectangle 1">
            <a:extLst>
              <a:ext uri="{FF2B5EF4-FFF2-40B4-BE49-F238E27FC236}">
                <a16:creationId xmlns:a16="http://schemas.microsoft.com/office/drawing/2014/main" id="{C7C9FBF6-8ED0-44A1-84B2-4FF919D14C0C}"/>
              </a:ext>
            </a:extLst>
          </p:cNvPr>
          <p:cNvSpPr/>
          <p:nvPr/>
        </p:nvSpPr>
        <p:spPr>
          <a:xfrm>
            <a:off x="4422753" y="1517514"/>
            <a:ext cx="4224732" cy="805228"/>
          </a:xfrm>
          <a:prstGeom prst="rect">
            <a:avLst/>
          </a:prstGeom>
          <a:solidFill>
            <a:srgbClr val="FFFFFF">
              <a:lumMod val="9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2B28B12-B3A9-4D47-A4AB-8E30EF99C7B9}"/>
              </a:ext>
            </a:extLst>
          </p:cNvPr>
          <p:cNvSpPr txBox="1"/>
          <p:nvPr/>
        </p:nvSpPr>
        <p:spPr>
          <a:xfrm>
            <a:off x="4659664" y="1529014"/>
            <a:ext cx="38435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  <a:cs typeface="Tahoma" panose="020B0604030504040204" pitchFamily="34" charset="0"/>
              </a:rPr>
              <a:t>To insure data recoverability against ransomware:</a:t>
            </a:r>
          </a:p>
        </p:txBody>
      </p:sp>
      <p:sp>
        <p:nvSpPr>
          <p:cNvPr id="81" name="Restore Text Box">
            <a:extLst>
              <a:ext uri="{FF2B5EF4-FFF2-40B4-BE49-F238E27FC236}">
                <a16:creationId xmlns:a16="http://schemas.microsoft.com/office/drawing/2014/main" id="{1E496FFC-ED75-485F-8518-5309AEB37E93}"/>
              </a:ext>
            </a:extLst>
          </p:cNvPr>
          <p:cNvSpPr txBox="1"/>
          <p:nvPr/>
        </p:nvSpPr>
        <p:spPr>
          <a:xfrm>
            <a:off x="5718735" y="3217549"/>
            <a:ext cx="64598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61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Tape Device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000000">
                      <a:lumMod val="65000"/>
                      <a:lumOff val="35000"/>
                    </a:srgbClr>
                  </a:gs>
                  <a:gs pos="86000">
                    <a:srgbClr val="000000">
                      <a:lumMod val="65000"/>
                      <a:lumOff val="35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82" name="Restore Text Box">
            <a:extLst>
              <a:ext uri="{FF2B5EF4-FFF2-40B4-BE49-F238E27FC236}">
                <a16:creationId xmlns:a16="http://schemas.microsoft.com/office/drawing/2014/main" id="{3972D96A-F1F4-43CD-9708-1CE6D474E213}"/>
              </a:ext>
            </a:extLst>
          </p:cNvPr>
          <p:cNvSpPr txBox="1"/>
          <p:nvPr/>
        </p:nvSpPr>
        <p:spPr>
          <a:xfrm>
            <a:off x="7231957" y="2997634"/>
            <a:ext cx="1219859" cy="145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61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Backup Target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000000">
                      <a:lumMod val="65000"/>
                      <a:lumOff val="35000"/>
                    </a:srgbClr>
                  </a:gs>
                  <a:gs pos="86000">
                    <a:srgbClr val="000000">
                      <a:lumMod val="65000"/>
                      <a:lumOff val="35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cxnSp>
        <p:nvCxnSpPr>
          <p:cNvPr id="83" name="Straight Arrow Connector 13">
            <a:extLst>
              <a:ext uri="{FF2B5EF4-FFF2-40B4-BE49-F238E27FC236}">
                <a16:creationId xmlns:a16="http://schemas.microsoft.com/office/drawing/2014/main" id="{2060D301-DF15-4F7C-9B52-9E24D7D99110}"/>
              </a:ext>
            </a:extLst>
          </p:cNvPr>
          <p:cNvCxnSpPr/>
          <p:nvPr/>
        </p:nvCxnSpPr>
        <p:spPr>
          <a:xfrm flipV="1">
            <a:off x="4566795" y="2740260"/>
            <a:ext cx="2962163" cy="3024"/>
          </a:xfrm>
          <a:prstGeom prst="straightConnector1">
            <a:avLst/>
          </a:prstGeom>
          <a:noFill/>
          <a:ln w="12700" cap="flat" cmpd="sng" algn="ctr">
            <a:solidFill>
              <a:srgbClr val="00B336"/>
            </a:solidFill>
            <a:prstDash val="solid"/>
            <a:round/>
            <a:headEnd type="arrow" w="med" len="sm"/>
            <a:tailEnd type="none" w="med" len="med"/>
          </a:ln>
          <a:effectLst/>
        </p:spPr>
      </p:cxnSp>
      <p:pic>
        <p:nvPicPr>
          <p:cNvPr id="85" name="Picture 16">
            <a:extLst>
              <a:ext uri="{FF2B5EF4-FFF2-40B4-BE49-F238E27FC236}">
                <a16:creationId xmlns:a16="http://schemas.microsoft.com/office/drawing/2014/main" id="{3CEB9961-833B-4981-AC11-09911B4C59A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257" y="2625727"/>
            <a:ext cx="411516" cy="317877"/>
          </a:xfrm>
          <a:prstGeom prst="rect">
            <a:avLst/>
          </a:prstGeom>
        </p:spPr>
      </p:pic>
      <p:pic>
        <p:nvPicPr>
          <p:cNvPr id="86" name="Picture 76">
            <a:extLst>
              <a:ext uri="{FF2B5EF4-FFF2-40B4-BE49-F238E27FC236}">
                <a16:creationId xmlns:a16="http://schemas.microsoft.com/office/drawing/2014/main" id="{C50EF202-9B49-47B9-9976-E30F9191B3C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80" y="2839728"/>
            <a:ext cx="404998" cy="344696"/>
          </a:xfrm>
          <a:prstGeom prst="rect">
            <a:avLst/>
          </a:prstGeom>
        </p:spPr>
      </p:pic>
      <p:cxnSp>
        <p:nvCxnSpPr>
          <p:cNvPr id="87" name="Elbow Connector 88">
            <a:extLst>
              <a:ext uri="{FF2B5EF4-FFF2-40B4-BE49-F238E27FC236}">
                <a16:creationId xmlns:a16="http://schemas.microsoft.com/office/drawing/2014/main" id="{C438F44B-5094-40FE-99DB-924B3BFABB91}"/>
              </a:ext>
            </a:extLst>
          </p:cNvPr>
          <p:cNvCxnSpPr/>
          <p:nvPr/>
        </p:nvCxnSpPr>
        <p:spPr>
          <a:xfrm flipV="1">
            <a:off x="1928593" y="2533131"/>
            <a:ext cx="479544" cy="1554457"/>
          </a:xfrm>
          <a:prstGeom prst="bentConnector3">
            <a:avLst>
              <a:gd name="adj1" fmla="val 201811"/>
            </a:avLst>
          </a:prstGeom>
          <a:noFill/>
          <a:ln w="12700" cap="flat" cmpd="sng" algn="ctr">
            <a:solidFill>
              <a:srgbClr val="00B336"/>
            </a:solidFill>
            <a:prstDash val="solid"/>
            <a:headEnd type="none" w="med" len="med"/>
            <a:tailEnd type="none" w="med" len="med"/>
          </a:ln>
          <a:effectLst/>
        </p:spPr>
      </p:cxnSp>
      <p:pic>
        <p:nvPicPr>
          <p:cNvPr id="88" name="Picture 25">
            <a:extLst>
              <a:ext uri="{FF2B5EF4-FFF2-40B4-BE49-F238E27FC236}">
                <a16:creationId xmlns:a16="http://schemas.microsoft.com/office/drawing/2014/main" id="{0C364326-BEB1-4B33-984C-242860950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2239" y="3879135"/>
            <a:ext cx="612555" cy="50111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9" name="Storage Snap Text Box">
            <a:extLst>
              <a:ext uri="{FF2B5EF4-FFF2-40B4-BE49-F238E27FC236}">
                <a16:creationId xmlns:a16="http://schemas.microsoft.com/office/drawing/2014/main" id="{2C58AE1E-119D-44EF-AEB9-9B0FD72906F1}"/>
              </a:ext>
            </a:extLst>
          </p:cNvPr>
          <p:cNvSpPr txBox="1"/>
          <p:nvPr/>
        </p:nvSpPr>
        <p:spPr>
          <a:xfrm>
            <a:off x="604246" y="4424257"/>
            <a:ext cx="167225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61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HPE/Nimble/NetApp/Dell-EMC storage snapshots</a:t>
            </a:r>
          </a:p>
        </p:txBody>
      </p:sp>
      <p:sp>
        <p:nvSpPr>
          <p:cNvPr id="90" name="Rectangle 74">
            <a:extLst>
              <a:ext uri="{FF2B5EF4-FFF2-40B4-BE49-F238E27FC236}">
                <a16:creationId xmlns:a16="http://schemas.microsoft.com/office/drawing/2014/main" id="{A294968E-6F2B-4DEB-9B43-9F257274FE25}"/>
              </a:ext>
            </a:extLst>
          </p:cNvPr>
          <p:cNvSpPr>
            <a:spLocks noChangeAspect="1"/>
          </p:cNvSpPr>
          <p:nvPr/>
        </p:nvSpPr>
        <p:spPr>
          <a:xfrm>
            <a:off x="3261965" y="2656241"/>
            <a:ext cx="1283302" cy="593191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 </a:t>
            </a:r>
          </a:p>
        </p:txBody>
      </p:sp>
      <p:pic>
        <p:nvPicPr>
          <p:cNvPr id="91" name="Picture 86">
            <a:extLst>
              <a:ext uri="{FF2B5EF4-FFF2-40B4-BE49-F238E27FC236}">
                <a16:creationId xmlns:a16="http://schemas.microsoft.com/office/drawing/2014/main" id="{F4A7C58E-622A-445F-9BE2-4880670944D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157" y="2877003"/>
            <a:ext cx="1022465" cy="15229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60CF3777-753A-4FFA-BEBA-39FBAAB8CA9D}"/>
              </a:ext>
            </a:extLst>
          </p:cNvPr>
          <p:cNvGrpSpPr/>
          <p:nvPr/>
        </p:nvGrpSpPr>
        <p:grpSpPr>
          <a:xfrm>
            <a:off x="1741703" y="1743024"/>
            <a:ext cx="6583255" cy="2300529"/>
            <a:chOff x="1741703" y="1743024"/>
            <a:chExt cx="6583255" cy="2300529"/>
          </a:xfrm>
        </p:grpSpPr>
        <p:grpSp>
          <p:nvGrpSpPr>
            <p:cNvPr id="93" name="Group 4">
              <a:extLst>
                <a:ext uri="{FF2B5EF4-FFF2-40B4-BE49-F238E27FC236}">
                  <a16:creationId xmlns:a16="http://schemas.microsoft.com/office/drawing/2014/main" id="{8845DB87-4EE7-421B-9333-53102A85747E}"/>
                </a:ext>
              </a:extLst>
            </p:cNvPr>
            <p:cNvGrpSpPr/>
            <p:nvPr/>
          </p:nvGrpSpPr>
          <p:grpSpPr>
            <a:xfrm>
              <a:off x="4363800" y="1743024"/>
              <a:ext cx="1343363" cy="589341"/>
              <a:chOff x="6181568" y="1568045"/>
              <a:chExt cx="1791151" cy="938117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A13309C0-B768-4D47-A346-E1B0A08092B4}"/>
                  </a:ext>
                </a:extLst>
              </p:cNvPr>
              <p:cNvSpPr txBox="1"/>
              <p:nvPr/>
            </p:nvSpPr>
            <p:spPr>
              <a:xfrm>
                <a:off x="6181568" y="1862937"/>
                <a:ext cx="1791151" cy="64322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13" dirty="0">
                    <a:solidFill>
                      <a:srgbClr val="FFFFFF">
                        <a:lumMod val="50000"/>
                      </a:srgbClr>
                    </a:solidFill>
                    <a:latin typeface="맑은 고딕" panose="020B0503020000020004" pitchFamily="50" charset="-127"/>
                    <a:cs typeface="Tahoma" panose="020B0604030504040204" pitchFamily="34" charset="0"/>
                  </a:rPr>
                  <a:t>Have </a:t>
                </a:r>
                <a:r>
                  <a:rPr lang="en-US" sz="1013" b="1" dirty="0">
                    <a:solidFill>
                      <a:srgbClr val="00B336"/>
                    </a:solidFill>
                    <a:latin typeface="맑은 고딕" panose="020B0503020000020004" pitchFamily="50" charset="-127"/>
                    <a:cs typeface="Tahoma" panose="020B0604030504040204" pitchFamily="34" charset="0"/>
                  </a:rPr>
                  <a:t>three</a:t>
                </a:r>
                <a:r>
                  <a:rPr lang="en-US" sz="1013" dirty="0">
                    <a:solidFill>
                      <a:srgbClr val="FFFFFF">
                        <a:lumMod val="50000"/>
                      </a:srgbClr>
                    </a:solidFill>
                    <a:latin typeface="맑은 고딕" panose="020B0503020000020004" pitchFamily="50" charset="-127"/>
                    <a:cs typeface="Tahoma" panose="020B0604030504040204" pitchFamily="34" charset="0"/>
                  </a:rPr>
                  <a:t> copies</a:t>
                </a:r>
                <a:br>
                  <a:rPr lang="en-US" sz="1013" dirty="0">
                    <a:solidFill>
                      <a:srgbClr val="FFFFFF">
                        <a:lumMod val="50000"/>
                      </a:srgbClr>
                    </a:solidFill>
                    <a:latin typeface="맑은 고딕" panose="020B0503020000020004" pitchFamily="50" charset="-127"/>
                    <a:cs typeface="Tahoma" panose="020B0604030504040204" pitchFamily="34" charset="0"/>
                  </a:rPr>
                </a:br>
                <a:r>
                  <a:rPr lang="en-US" sz="1013" dirty="0">
                    <a:solidFill>
                      <a:srgbClr val="FFFFFF">
                        <a:lumMod val="50000"/>
                      </a:srgbClr>
                    </a:solidFill>
                    <a:latin typeface="맑은 고딕" panose="020B0503020000020004" pitchFamily="50" charset="-127"/>
                    <a:cs typeface="Tahoma" panose="020B0604030504040204" pitchFamily="34" charset="0"/>
                  </a:rPr>
                  <a:t>of your data </a:t>
                </a:r>
              </a:p>
            </p:txBody>
          </p:sp>
          <p:pic>
            <p:nvPicPr>
              <p:cNvPr id="98" name="Picture 68">
                <a:extLst>
                  <a:ext uri="{FF2B5EF4-FFF2-40B4-BE49-F238E27FC236}">
                    <a16:creationId xmlns:a16="http://schemas.microsoft.com/office/drawing/2014/main" id="{68D108B2-A7B1-4E66-B352-5CADB83972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09649" y="1568045"/>
                <a:ext cx="339787" cy="339787"/>
              </a:xfrm>
              <a:prstGeom prst="rect">
                <a:avLst/>
              </a:prstGeom>
            </p:spPr>
          </p:pic>
        </p:grpSp>
        <p:pic>
          <p:nvPicPr>
            <p:cNvPr id="94" name="Picture 71">
              <a:extLst>
                <a:ext uri="{FF2B5EF4-FFF2-40B4-BE49-F238E27FC236}">
                  <a16:creationId xmlns:a16="http://schemas.microsoft.com/office/drawing/2014/main" id="{3539BD1D-1C7C-460E-9F01-EDAC03AE2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26597" y="2911188"/>
              <a:ext cx="254840" cy="213460"/>
            </a:xfrm>
            <a:prstGeom prst="rect">
              <a:avLst/>
            </a:prstGeom>
          </p:spPr>
        </p:pic>
        <p:pic>
          <p:nvPicPr>
            <p:cNvPr id="95" name="Picture 75">
              <a:extLst>
                <a:ext uri="{FF2B5EF4-FFF2-40B4-BE49-F238E27FC236}">
                  <a16:creationId xmlns:a16="http://schemas.microsoft.com/office/drawing/2014/main" id="{54E5E82C-6B45-41EB-822E-8B483DEB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1703" y="3830093"/>
              <a:ext cx="254840" cy="213460"/>
            </a:xfrm>
            <a:prstGeom prst="rect">
              <a:avLst/>
            </a:prstGeom>
          </p:spPr>
        </p:pic>
        <p:pic>
          <p:nvPicPr>
            <p:cNvPr id="96" name="Picture 81">
              <a:extLst>
                <a:ext uri="{FF2B5EF4-FFF2-40B4-BE49-F238E27FC236}">
                  <a16:creationId xmlns:a16="http://schemas.microsoft.com/office/drawing/2014/main" id="{5B339893-31DB-426D-A7B2-933ADD398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70118" y="2677936"/>
              <a:ext cx="254840" cy="213460"/>
            </a:xfrm>
            <a:prstGeom prst="rect">
              <a:avLst/>
            </a:prstGeom>
          </p:spPr>
        </p:pic>
      </p:grpSp>
      <p:grpSp>
        <p:nvGrpSpPr>
          <p:cNvPr id="99" name="Group 11">
            <a:extLst>
              <a:ext uri="{FF2B5EF4-FFF2-40B4-BE49-F238E27FC236}">
                <a16:creationId xmlns:a16="http://schemas.microsoft.com/office/drawing/2014/main" id="{8D4E0B1D-F251-489D-849B-7804143EEEA0}"/>
              </a:ext>
            </a:extLst>
          </p:cNvPr>
          <p:cNvGrpSpPr/>
          <p:nvPr/>
        </p:nvGrpSpPr>
        <p:grpSpPr>
          <a:xfrm>
            <a:off x="5707163" y="1750468"/>
            <a:ext cx="2910752" cy="1374179"/>
            <a:chOff x="7972727" y="1579894"/>
            <a:chExt cx="3881007" cy="2187426"/>
          </a:xfrm>
        </p:grpSpPr>
        <p:grpSp>
          <p:nvGrpSpPr>
            <p:cNvPr id="100" name="Group 5">
              <a:extLst>
                <a:ext uri="{FF2B5EF4-FFF2-40B4-BE49-F238E27FC236}">
                  <a16:creationId xmlns:a16="http://schemas.microsoft.com/office/drawing/2014/main" id="{FDECFE24-B649-4F0D-9F10-E7A3E410124F}"/>
                </a:ext>
              </a:extLst>
            </p:cNvPr>
            <p:cNvGrpSpPr/>
            <p:nvPr/>
          </p:nvGrpSpPr>
          <p:grpSpPr>
            <a:xfrm>
              <a:off x="7972727" y="1579894"/>
              <a:ext cx="1881799" cy="1050910"/>
              <a:chOff x="7972719" y="1579893"/>
              <a:chExt cx="1881798" cy="1050909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99B0A67-064E-4B56-B36F-1E366B0D5901}"/>
                  </a:ext>
                </a:extLst>
              </p:cNvPr>
              <p:cNvSpPr txBox="1"/>
              <p:nvPr/>
            </p:nvSpPr>
            <p:spPr>
              <a:xfrm>
                <a:off x="7972719" y="1739454"/>
                <a:ext cx="1881798" cy="8913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13" dirty="0">
                    <a:solidFill>
                      <a:srgbClr val="FFFFFF">
                        <a:lumMod val="50000"/>
                      </a:srgbClr>
                    </a:solidFill>
                    <a:latin typeface="맑은 고딕" panose="020B0503020000020004" pitchFamily="50" charset="-127"/>
                    <a:cs typeface="Tahoma" panose="020B0604030504040204" pitchFamily="34" charset="0"/>
                  </a:rPr>
                  <a:t>Store on </a:t>
                </a:r>
                <a:r>
                  <a:rPr lang="en-US" sz="1013" b="1" dirty="0">
                    <a:solidFill>
                      <a:srgbClr val="005F4B"/>
                    </a:solidFill>
                    <a:latin typeface="맑은 고딕" panose="020B0503020000020004" pitchFamily="50" charset="-127"/>
                    <a:cs typeface="Tahoma" panose="020B0604030504040204" pitchFamily="34" charset="0"/>
                  </a:rPr>
                  <a:t>two</a:t>
                </a:r>
                <a:br>
                  <a:rPr lang="en-US" sz="1013" dirty="0">
                    <a:solidFill>
                      <a:srgbClr val="FFFFFF">
                        <a:lumMod val="50000"/>
                      </a:srgbClr>
                    </a:solidFill>
                    <a:latin typeface="맑은 고딕" panose="020B0503020000020004" pitchFamily="50" charset="-127"/>
                    <a:cs typeface="Tahoma" panose="020B0604030504040204" pitchFamily="34" charset="0"/>
                  </a:rPr>
                </a:br>
                <a:r>
                  <a:rPr lang="en-US" sz="1013" dirty="0">
                    <a:solidFill>
                      <a:srgbClr val="FFFFFF">
                        <a:lumMod val="50000"/>
                      </a:srgbClr>
                    </a:solidFill>
                    <a:latin typeface="맑은 고딕" panose="020B0503020000020004" pitchFamily="50" charset="-127"/>
                    <a:cs typeface="Tahoma" panose="020B0604030504040204" pitchFamily="34" charset="0"/>
                  </a:rPr>
                  <a:t>different media types</a:t>
                </a:r>
              </a:p>
            </p:txBody>
          </p:sp>
          <p:pic>
            <p:nvPicPr>
              <p:cNvPr id="104" name="Picture 69">
                <a:extLst>
                  <a:ext uri="{FF2B5EF4-FFF2-40B4-BE49-F238E27FC236}">
                    <a16:creationId xmlns:a16="http://schemas.microsoft.com/office/drawing/2014/main" id="{6B41ECCE-0C94-473E-8E91-6C41CFF558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69689" y="1579893"/>
                <a:ext cx="338163" cy="338163"/>
              </a:xfrm>
              <a:prstGeom prst="rect">
                <a:avLst/>
              </a:prstGeom>
            </p:spPr>
          </p:pic>
        </p:grpSp>
        <p:pic>
          <p:nvPicPr>
            <p:cNvPr id="101" name="Picture 89">
              <a:extLst>
                <a:ext uri="{FF2B5EF4-FFF2-40B4-BE49-F238E27FC236}">
                  <a16:creationId xmlns:a16="http://schemas.microsoft.com/office/drawing/2014/main" id="{68904827-DC7D-490A-A2B5-0AB68438B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206143" y="3429157"/>
              <a:ext cx="338163" cy="338163"/>
            </a:xfrm>
            <a:prstGeom prst="rect">
              <a:avLst/>
            </a:prstGeom>
          </p:spPr>
        </p:pic>
        <p:pic>
          <p:nvPicPr>
            <p:cNvPr id="102" name="Picture 91">
              <a:extLst>
                <a:ext uri="{FF2B5EF4-FFF2-40B4-BE49-F238E27FC236}">
                  <a16:creationId xmlns:a16="http://schemas.microsoft.com/office/drawing/2014/main" id="{2FED8526-8EFC-45D2-9F73-FB39AA186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515571" y="3055030"/>
              <a:ext cx="338163" cy="338163"/>
            </a:xfrm>
            <a:prstGeom prst="rect">
              <a:avLst/>
            </a:prstGeom>
          </p:spPr>
        </p:pic>
      </p:grpSp>
      <p:cxnSp>
        <p:nvCxnSpPr>
          <p:cNvPr id="105" name="Straight Arrow Connector 63">
            <a:extLst>
              <a:ext uri="{FF2B5EF4-FFF2-40B4-BE49-F238E27FC236}">
                <a16:creationId xmlns:a16="http://schemas.microsoft.com/office/drawing/2014/main" id="{E89B3A74-5E4B-420E-A80C-5A12B973ECE6}"/>
              </a:ext>
            </a:extLst>
          </p:cNvPr>
          <p:cNvCxnSpPr/>
          <p:nvPr/>
        </p:nvCxnSpPr>
        <p:spPr>
          <a:xfrm>
            <a:off x="4582184" y="3010250"/>
            <a:ext cx="1265843" cy="1825"/>
          </a:xfrm>
          <a:prstGeom prst="straightConnector1">
            <a:avLst/>
          </a:prstGeom>
          <a:noFill/>
          <a:ln w="12700" cap="flat" cmpd="sng" algn="ctr">
            <a:solidFill>
              <a:srgbClr val="00B336"/>
            </a:solidFill>
            <a:prstDash val="solid"/>
            <a:round/>
            <a:headEnd type="none" w="med" len="med"/>
            <a:tailEnd type="arrow" w="med" len="sm"/>
          </a:ln>
          <a:effectLst/>
        </p:spPr>
      </p:cxnSp>
      <p:pic>
        <p:nvPicPr>
          <p:cNvPr id="106" name="Picture 65">
            <a:extLst>
              <a:ext uri="{FF2B5EF4-FFF2-40B4-BE49-F238E27FC236}">
                <a16:creationId xmlns:a16="http://schemas.microsoft.com/office/drawing/2014/main" id="{3AEB7EDE-DA20-4C92-B5AC-869A9B230BDB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455" y="3923153"/>
            <a:ext cx="435026" cy="364388"/>
          </a:xfrm>
          <a:prstGeom prst="rect">
            <a:avLst/>
          </a:prstGeom>
        </p:spPr>
      </p:pic>
      <p:cxnSp>
        <p:nvCxnSpPr>
          <p:cNvPr id="107" name="Straight Arrow Connector 78">
            <a:extLst>
              <a:ext uri="{FF2B5EF4-FFF2-40B4-BE49-F238E27FC236}">
                <a16:creationId xmlns:a16="http://schemas.microsoft.com/office/drawing/2014/main" id="{F2A620AD-22B9-4197-9215-A7F3B65C4FFA}"/>
              </a:ext>
            </a:extLst>
          </p:cNvPr>
          <p:cNvCxnSpPr/>
          <p:nvPr/>
        </p:nvCxnSpPr>
        <p:spPr>
          <a:xfrm>
            <a:off x="4584379" y="3236244"/>
            <a:ext cx="3480953" cy="869104"/>
          </a:xfrm>
          <a:prstGeom prst="straightConnector1">
            <a:avLst/>
          </a:prstGeom>
          <a:noFill/>
          <a:ln w="12700" cap="rnd" cmpd="sng" algn="ctr">
            <a:solidFill>
              <a:srgbClr val="00B336"/>
            </a:solidFill>
            <a:prstDash val="dash"/>
            <a:tailEnd type="arrow" w="med" len="sm"/>
          </a:ln>
          <a:effectLst/>
        </p:spPr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E78EF6FF-1F50-42A6-AFA8-27C2A7D88FC2}"/>
              </a:ext>
            </a:extLst>
          </p:cNvPr>
          <p:cNvGrpSpPr/>
          <p:nvPr/>
        </p:nvGrpSpPr>
        <p:grpSpPr>
          <a:xfrm>
            <a:off x="7406691" y="1749395"/>
            <a:ext cx="1095644" cy="587941"/>
            <a:chOff x="7406691" y="1749395"/>
            <a:chExt cx="1095644" cy="587941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16FE091-4896-4638-B6E0-3CE0ADD16054}"/>
                </a:ext>
              </a:extLst>
            </p:cNvPr>
            <p:cNvSpPr txBox="1"/>
            <p:nvPr/>
          </p:nvSpPr>
          <p:spPr>
            <a:xfrm>
              <a:off x="7406691" y="1933251"/>
              <a:ext cx="1095644" cy="4040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13" dirty="0">
                  <a:solidFill>
                    <a:srgbClr val="FFFFFF">
                      <a:lumMod val="50000"/>
                    </a:srgbClr>
                  </a:solidFill>
                  <a:latin typeface="맑은 고딕" panose="020B0503020000020004" pitchFamily="50" charset="-127"/>
                  <a:cs typeface="Tahoma" panose="020B0604030504040204" pitchFamily="34" charset="0"/>
                </a:rPr>
                <a:t>Keep </a:t>
              </a:r>
              <a:r>
                <a:rPr lang="en-US" sz="1013" b="1" dirty="0">
                  <a:solidFill>
                    <a:srgbClr val="818181"/>
                  </a:solidFill>
                  <a:latin typeface="맑은 고딕" panose="020B0503020000020004" pitchFamily="50" charset="-127"/>
                  <a:cs typeface="Tahoma" panose="020B0604030504040204" pitchFamily="34" charset="0"/>
                </a:rPr>
                <a:t>one</a:t>
              </a:r>
              <a:r>
                <a:rPr lang="en-US" sz="1013" dirty="0">
                  <a:solidFill>
                    <a:srgbClr val="FFFFFF">
                      <a:lumMod val="50000"/>
                    </a:srgbClr>
                  </a:solidFill>
                  <a:latin typeface="맑은 고딕" panose="020B0503020000020004" pitchFamily="50" charset="-127"/>
                  <a:cs typeface="Tahoma" panose="020B0604030504040204" pitchFamily="34" charset="0"/>
                </a:rPr>
                <a:t> copy</a:t>
              </a:r>
              <a:br>
                <a:rPr lang="en-US" sz="1013" dirty="0">
                  <a:solidFill>
                    <a:srgbClr val="FFFFFF">
                      <a:lumMod val="50000"/>
                    </a:srgbClr>
                  </a:solidFill>
                  <a:latin typeface="맑은 고딕" panose="020B0503020000020004" pitchFamily="50" charset="-127"/>
                  <a:cs typeface="Tahoma" panose="020B0604030504040204" pitchFamily="34" charset="0"/>
                </a:rPr>
              </a:br>
              <a:r>
                <a:rPr lang="en-US" sz="1013" dirty="0">
                  <a:solidFill>
                    <a:srgbClr val="FFFFFF">
                      <a:lumMod val="50000"/>
                    </a:srgbClr>
                  </a:solidFill>
                  <a:latin typeface="맑은 고딕" panose="020B0503020000020004" pitchFamily="50" charset="-127"/>
                  <a:cs typeface="Tahoma" panose="020B0604030504040204" pitchFamily="34" charset="0"/>
                </a:rPr>
                <a:t>off site</a:t>
              </a:r>
            </a:p>
          </p:txBody>
        </p:sp>
        <p:pic>
          <p:nvPicPr>
            <p:cNvPr id="110" name="Picture 70">
              <a:extLst>
                <a:ext uri="{FF2B5EF4-FFF2-40B4-BE49-F238E27FC236}">
                  <a16:creationId xmlns:a16="http://schemas.microsoft.com/office/drawing/2014/main" id="{5ADB5AA1-7416-4D6D-9F23-1399B728E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829052" y="1749395"/>
              <a:ext cx="250923" cy="210180"/>
            </a:xfrm>
            <a:prstGeom prst="rect">
              <a:avLst/>
            </a:prstGeom>
          </p:spPr>
        </p:pic>
      </p:grpSp>
      <p:pic>
        <p:nvPicPr>
          <p:cNvPr id="111" name="Picture 73">
            <a:extLst>
              <a:ext uri="{FF2B5EF4-FFF2-40B4-BE49-F238E27FC236}">
                <a16:creationId xmlns:a16="http://schemas.microsoft.com/office/drawing/2014/main" id="{D2C2FA1B-D93E-4D28-8923-99D9992F3B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84272" y="3631343"/>
            <a:ext cx="250923" cy="210179"/>
          </a:xfrm>
          <a:prstGeom prst="rect">
            <a:avLst/>
          </a:prstGeom>
        </p:spPr>
      </p:pic>
      <p:pic>
        <p:nvPicPr>
          <p:cNvPr id="112" name="Picture 60">
            <a:extLst>
              <a:ext uri="{FF2B5EF4-FFF2-40B4-BE49-F238E27FC236}">
                <a16:creationId xmlns:a16="http://schemas.microsoft.com/office/drawing/2014/main" id="{FF533C6D-7166-4A86-9AEB-A0B7A75C2870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3" y="2033830"/>
            <a:ext cx="187817" cy="196354"/>
          </a:xfrm>
          <a:prstGeom prst="rect">
            <a:avLst/>
          </a:prstGeom>
        </p:spPr>
      </p:pic>
      <p:pic>
        <p:nvPicPr>
          <p:cNvPr id="113" name="Picture 62">
            <a:extLst>
              <a:ext uri="{FF2B5EF4-FFF2-40B4-BE49-F238E27FC236}">
                <a16:creationId xmlns:a16="http://schemas.microsoft.com/office/drawing/2014/main" id="{C3BECF34-1CD5-4BB2-94AC-333F79D4B97A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11" y="2033267"/>
            <a:ext cx="191304" cy="197481"/>
          </a:xfrm>
          <a:prstGeom prst="rect">
            <a:avLst/>
          </a:prstGeom>
        </p:spPr>
      </p:pic>
      <p:pic>
        <p:nvPicPr>
          <p:cNvPr id="114" name="Picture 64">
            <a:extLst>
              <a:ext uri="{FF2B5EF4-FFF2-40B4-BE49-F238E27FC236}">
                <a16:creationId xmlns:a16="http://schemas.microsoft.com/office/drawing/2014/main" id="{4610CA2B-3AAF-416B-85E1-FC2B02B4B52F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859" y="2040038"/>
            <a:ext cx="235763" cy="183938"/>
          </a:xfrm>
          <a:prstGeom prst="rect">
            <a:avLst/>
          </a:prstGeom>
        </p:spPr>
      </p:pic>
      <p:sp>
        <p:nvSpPr>
          <p:cNvPr id="115" name="Restore Text Box">
            <a:extLst>
              <a:ext uri="{FF2B5EF4-FFF2-40B4-BE49-F238E27FC236}">
                <a16:creationId xmlns:a16="http://schemas.microsoft.com/office/drawing/2014/main" id="{6A69AB23-6577-4CE1-8661-D8B1CAF94BDE}"/>
              </a:ext>
            </a:extLst>
          </p:cNvPr>
          <p:cNvSpPr txBox="1"/>
          <p:nvPr/>
        </p:nvSpPr>
        <p:spPr>
          <a:xfrm>
            <a:off x="4592942" y="2821910"/>
            <a:ext cx="1219859" cy="145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61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Off-line media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000000">
                      <a:lumMod val="65000"/>
                      <a:lumOff val="35000"/>
                    </a:srgbClr>
                  </a:gs>
                  <a:gs pos="86000">
                    <a:srgbClr val="000000">
                      <a:lumMod val="65000"/>
                      <a:lumOff val="35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sp>
        <p:nvSpPr>
          <p:cNvPr id="117" name="Restore Text Box">
            <a:extLst>
              <a:ext uri="{FF2B5EF4-FFF2-40B4-BE49-F238E27FC236}">
                <a16:creationId xmlns:a16="http://schemas.microsoft.com/office/drawing/2014/main" id="{E0FE7F45-BCCC-4781-B225-B655465666D7}"/>
              </a:ext>
            </a:extLst>
          </p:cNvPr>
          <p:cNvSpPr txBox="1"/>
          <p:nvPr/>
        </p:nvSpPr>
        <p:spPr>
          <a:xfrm>
            <a:off x="7715028" y="4329516"/>
            <a:ext cx="1219859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61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Veeam Cloud Connect</a:t>
            </a:r>
          </a:p>
        </p:txBody>
      </p:sp>
      <p:pic>
        <p:nvPicPr>
          <p:cNvPr id="118" name="Picture 25">
            <a:extLst>
              <a:ext uri="{FF2B5EF4-FFF2-40B4-BE49-F238E27FC236}">
                <a16:creationId xmlns:a16="http://schemas.microsoft.com/office/drawing/2014/main" id="{EFBE9ABC-FD37-4DEA-84F7-3F081263D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816" y="3879135"/>
            <a:ext cx="612555" cy="501119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119" name="Group 77">
            <a:extLst>
              <a:ext uri="{FF2B5EF4-FFF2-40B4-BE49-F238E27FC236}">
                <a16:creationId xmlns:a16="http://schemas.microsoft.com/office/drawing/2014/main" id="{BA092316-2194-46A3-B74A-A5057B5D222C}"/>
              </a:ext>
            </a:extLst>
          </p:cNvPr>
          <p:cNvGrpSpPr/>
          <p:nvPr/>
        </p:nvGrpSpPr>
        <p:grpSpPr>
          <a:xfrm>
            <a:off x="622906" y="2310968"/>
            <a:ext cx="1541190" cy="1486279"/>
            <a:chOff x="-495819" y="2447500"/>
            <a:chExt cx="1541190" cy="1774399"/>
          </a:xfrm>
        </p:grpSpPr>
        <p:cxnSp>
          <p:nvCxnSpPr>
            <p:cNvPr id="120" name="Straight Arrow Connector 79">
              <a:extLst>
                <a:ext uri="{FF2B5EF4-FFF2-40B4-BE49-F238E27FC236}">
                  <a16:creationId xmlns:a16="http://schemas.microsoft.com/office/drawing/2014/main" id="{AEA93F49-3E93-4F5D-82A0-05A4741B78A2}"/>
                </a:ext>
              </a:extLst>
            </p:cNvPr>
            <p:cNvCxnSpPr/>
            <p:nvPr/>
          </p:nvCxnSpPr>
          <p:spPr>
            <a:xfrm flipV="1">
              <a:off x="251520" y="2822866"/>
              <a:ext cx="0" cy="108000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>
                  <a:lumMod val="6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21" name="Straight Arrow Connector 80">
              <a:extLst>
                <a:ext uri="{FF2B5EF4-FFF2-40B4-BE49-F238E27FC236}">
                  <a16:creationId xmlns:a16="http://schemas.microsoft.com/office/drawing/2014/main" id="{631BB3F4-1282-4C6D-A8F9-B3279BB848AD}"/>
                </a:ext>
              </a:extLst>
            </p:cNvPr>
            <p:cNvCxnSpPr/>
            <p:nvPr/>
          </p:nvCxnSpPr>
          <p:spPr>
            <a:xfrm flipV="1">
              <a:off x="-252536" y="2822866"/>
              <a:ext cx="0" cy="108000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>
                  <a:lumMod val="6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22" name="Straight Arrow Connector 82">
              <a:extLst>
                <a:ext uri="{FF2B5EF4-FFF2-40B4-BE49-F238E27FC236}">
                  <a16:creationId xmlns:a16="http://schemas.microsoft.com/office/drawing/2014/main" id="{1490EE75-CEC6-4267-A654-E48393AF6654}"/>
                </a:ext>
              </a:extLst>
            </p:cNvPr>
            <p:cNvCxnSpPr/>
            <p:nvPr/>
          </p:nvCxnSpPr>
          <p:spPr>
            <a:xfrm flipV="1">
              <a:off x="755576" y="2805135"/>
              <a:ext cx="0" cy="108000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>
                  <a:lumMod val="65000"/>
                </a:srgbClr>
              </a:solidFill>
              <a:prstDash val="solid"/>
              <a:tailEnd type="triangle"/>
            </a:ln>
            <a:effectLst/>
          </p:spPr>
        </p:cxnSp>
        <p:pic>
          <p:nvPicPr>
            <p:cNvPr id="123" name="Picture 92">
              <a:extLst>
                <a:ext uri="{FF2B5EF4-FFF2-40B4-BE49-F238E27FC236}">
                  <a16:creationId xmlns:a16="http://schemas.microsoft.com/office/drawing/2014/main" id="{F9F6CBE1-BD26-4A91-93DF-8346F0B8F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6419" y="3899101"/>
              <a:ext cx="1222719" cy="322798"/>
            </a:xfrm>
            <a:prstGeom prst="rect">
              <a:avLst/>
            </a:prstGeom>
          </p:spPr>
        </p:pic>
        <p:pic>
          <p:nvPicPr>
            <p:cNvPr id="124" name="Picture 93">
              <a:extLst>
                <a:ext uri="{FF2B5EF4-FFF2-40B4-BE49-F238E27FC236}">
                  <a16:creationId xmlns:a16="http://schemas.microsoft.com/office/drawing/2014/main" id="{4CDADE5B-C9CE-4DAE-9B08-8B855041F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40596" y="2447500"/>
              <a:ext cx="446168" cy="429643"/>
            </a:xfrm>
            <a:prstGeom prst="rect">
              <a:avLst/>
            </a:prstGeom>
          </p:spPr>
        </p:pic>
        <p:grpSp>
          <p:nvGrpSpPr>
            <p:cNvPr id="125" name="Group 94">
              <a:extLst>
                <a:ext uri="{FF2B5EF4-FFF2-40B4-BE49-F238E27FC236}">
                  <a16:creationId xmlns:a16="http://schemas.microsoft.com/office/drawing/2014/main" id="{464A9A6E-3384-4365-AF26-F8144F72A915}"/>
                </a:ext>
              </a:extLst>
            </p:cNvPr>
            <p:cNvGrpSpPr/>
            <p:nvPr/>
          </p:nvGrpSpPr>
          <p:grpSpPr>
            <a:xfrm>
              <a:off x="-495819" y="2974569"/>
              <a:ext cx="1527713" cy="924277"/>
              <a:chOff x="605823" y="2768244"/>
              <a:chExt cx="1788856" cy="965501"/>
            </a:xfrm>
          </p:grpSpPr>
          <p:sp>
            <p:nvSpPr>
              <p:cNvPr id="128" name="Rectangle 98">
                <a:extLst>
                  <a:ext uri="{FF2B5EF4-FFF2-40B4-BE49-F238E27FC236}">
                    <a16:creationId xmlns:a16="http://schemas.microsoft.com/office/drawing/2014/main" id="{284ADEC4-BBBF-4490-9D70-9ABCA264CAC5}"/>
                  </a:ext>
                </a:extLst>
              </p:cNvPr>
              <p:cNvSpPr/>
              <p:nvPr/>
            </p:nvSpPr>
            <p:spPr bwMode="auto">
              <a:xfrm>
                <a:off x="605823" y="2768244"/>
                <a:ext cx="1788856" cy="508588"/>
              </a:xfrm>
              <a:prstGeom prst="rect">
                <a:avLst/>
              </a:prstGeom>
              <a:solidFill>
                <a:srgbClr val="F7941E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8552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80000">
                          <a:srgbClr val="FFFFFF"/>
                        </a:gs>
                      </a:gsLst>
                      <a:lin ang="16200000" scaled="0"/>
                    </a:gra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Tahoma" panose="020B0604030504040204" pitchFamily="34" charset="0"/>
                  </a:rPr>
                  <a:t>Hypervisor </a:t>
                </a:r>
              </a:p>
            </p:txBody>
          </p:sp>
          <p:sp>
            <p:nvSpPr>
              <p:cNvPr id="129" name="Isosceles Triangle 99">
                <a:extLst>
                  <a:ext uri="{FF2B5EF4-FFF2-40B4-BE49-F238E27FC236}">
                    <a16:creationId xmlns:a16="http://schemas.microsoft.com/office/drawing/2014/main" id="{51A63CD7-9333-4AFA-B137-C5D5EDBAB52D}"/>
                  </a:ext>
                </a:extLst>
              </p:cNvPr>
              <p:cNvSpPr/>
              <p:nvPr/>
            </p:nvSpPr>
            <p:spPr bwMode="auto">
              <a:xfrm rot="10800000">
                <a:off x="632661" y="3276831"/>
                <a:ext cx="1762017" cy="456914"/>
              </a:xfrm>
              <a:prstGeom prst="triangle">
                <a:avLst>
                  <a:gd name="adj" fmla="val 51734"/>
                </a:avLst>
              </a:prstGeom>
              <a:gradFill rotWithShape="1">
                <a:gsLst>
                  <a:gs pos="100000">
                    <a:srgbClr val="FFFFFF">
                      <a:lumMod val="75000"/>
                      <a:alpha val="0"/>
                    </a:srgbClr>
                  </a:gs>
                  <a:gs pos="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8552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0" cap="none" spc="-38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126" name="Picture 96">
              <a:extLst>
                <a:ext uri="{FF2B5EF4-FFF2-40B4-BE49-F238E27FC236}">
                  <a16:creationId xmlns:a16="http://schemas.microsoft.com/office/drawing/2014/main" id="{4CB28AD4-3480-4994-916F-8B201F90D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03" y="2447500"/>
              <a:ext cx="446168" cy="429643"/>
            </a:xfrm>
            <a:prstGeom prst="rect">
              <a:avLst/>
            </a:prstGeom>
          </p:spPr>
        </p:pic>
        <p:pic>
          <p:nvPicPr>
            <p:cNvPr id="127" name="Picture 97">
              <a:extLst>
                <a:ext uri="{FF2B5EF4-FFF2-40B4-BE49-F238E27FC236}">
                  <a16:creationId xmlns:a16="http://schemas.microsoft.com/office/drawing/2014/main" id="{D11C6747-52A1-4EDF-891D-2FC275AB7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03" y="2447500"/>
              <a:ext cx="446168" cy="429643"/>
            </a:xfrm>
            <a:prstGeom prst="rect">
              <a:avLst/>
            </a:prstGeom>
          </p:spPr>
        </p:pic>
      </p:grpSp>
      <p:sp>
        <p:nvSpPr>
          <p:cNvPr id="130" name="Rectangle 2">
            <a:extLst>
              <a:ext uri="{FF2B5EF4-FFF2-40B4-BE49-F238E27FC236}">
                <a16:creationId xmlns:a16="http://schemas.microsoft.com/office/drawing/2014/main" id="{64E7D626-28A8-4A26-B3A8-6F6B71197A0E}"/>
              </a:ext>
            </a:extLst>
          </p:cNvPr>
          <p:cNvSpPr/>
          <p:nvPr/>
        </p:nvSpPr>
        <p:spPr>
          <a:xfrm>
            <a:off x="761783" y="1795688"/>
            <a:ext cx="131689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61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Database, Applications, Files &amp; Data</a:t>
            </a:r>
          </a:p>
        </p:txBody>
      </p:sp>
      <p:sp>
        <p:nvSpPr>
          <p:cNvPr id="131" name="Rectangle 3">
            <a:extLst>
              <a:ext uri="{FF2B5EF4-FFF2-40B4-BE49-F238E27FC236}">
                <a16:creationId xmlns:a16="http://schemas.microsoft.com/office/drawing/2014/main" id="{1AEE0DCA-D872-4E20-8DAD-1B2125E1A5AF}"/>
              </a:ext>
            </a:extLst>
          </p:cNvPr>
          <p:cNvSpPr/>
          <p:nvPr/>
        </p:nvSpPr>
        <p:spPr bwMode="auto">
          <a:xfrm>
            <a:off x="622906" y="1752542"/>
            <a:ext cx="1541190" cy="517946"/>
          </a:xfrm>
          <a:prstGeom prst="rect">
            <a:avLst/>
          </a:prstGeom>
          <a:noFill/>
          <a:ln w="9525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cxnSp>
        <p:nvCxnSpPr>
          <p:cNvPr id="132" name="Straight Connector 12">
            <a:extLst>
              <a:ext uri="{FF2B5EF4-FFF2-40B4-BE49-F238E27FC236}">
                <a16:creationId xmlns:a16="http://schemas.microsoft.com/office/drawing/2014/main" id="{775F0316-22EE-4F6A-8EB5-54F2C21CF328}"/>
              </a:ext>
            </a:extLst>
          </p:cNvPr>
          <p:cNvCxnSpPr/>
          <p:nvPr/>
        </p:nvCxnSpPr>
        <p:spPr>
          <a:xfrm flipH="1" flipV="1">
            <a:off x="2901965" y="2943604"/>
            <a:ext cx="360000" cy="0"/>
          </a:xfrm>
          <a:prstGeom prst="line">
            <a:avLst/>
          </a:prstGeom>
          <a:noFill/>
          <a:ln w="12700" cap="flat" cmpd="sng" algn="ctr">
            <a:solidFill>
              <a:srgbClr val="54B948">
                <a:shade val="95000"/>
                <a:satMod val="105000"/>
              </a:srgbClr>
            </a:solidFill>
            <a:prstDash val="solid"/>
          </a:ln>
          <a:effectLst/>
        </p:spPr>
      </p:cxnSp>
      <p:pic>
        <p:nvPicPr>
          <p:cNvPr id="133" name="Picture 14">
            <a:extLst>
              <a:ext uri="{FF2B5EF4-FFF2-40B4-BE49-F238E27FC236}">
                <a16:creationId xmlns:a16="http://schemas.microsoft.com/office/drawing/2014/main" id="{F531CDE0-45EB-4E01-85C5-8FDCBB05E49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075" y="3902950"/>
            <a:ext cx="4572000" cy="695358"/>
          </a:xfrm>
          <a:prstGeom prst="rect">
            <a:avLst/>
          </a:prstGeom>
        </p:spPr>
      </p:pic>
      <p:sp>
        <p:nvSpPr>
          <p:cNvPr id="60" name="Content Placeholder 1">
            <a:extLst>
              <a:ext uri="{FF2B5EF4-FFF2-40B4-BE49-F238E27FC236}">
                <a16:creationId xmlns:a16="http://schemas.microsoft.com/office/drawing/2014/main" id="{0FA259D5-1478-485C-B658-266374773BA6}"/>
              </a:ext>
            </a:extLst>
          </p:cNvPr>
          <p:cNvSpPr txBox="1">
            <a:spLocks/>
          </p:cNvSpPr>
          <p:nvPr/>
        </p:nvSpPr>
        <p:spPr>
          <a:xfrm>
            <a:off x="0" y="858950"/>
            <a:ext cx="9144000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백업에서 황금률이라 잘 알려진 규칙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(3-2-1)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기준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>
              <a:buNone/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복사본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다른 장치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오프사이트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rgbClr val="00B33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CDBE82F-2C84-4C9D-BA82-5BEBDC875DA1}"/>
              </a:ext>
            </a:extLst>
          </p:cNvPr>
          <p:cNvSpPr/>
          <p:nvPr/>
        </p:nvSpPr>
        <p:spPr bwMode="auto">
          <a:xfrm>
            <a:off x="7753764" y="3794337"/>
            <a:ext cx="1176166" cy="873542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282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tting Up User Permissions on Backup Repositories">
            <a:extLst>
              <a:ext uri="{FF2B5EF4-FFF2-40B4-BE49-F238E27FC236}">
                <a16:creationId xmlns:a16="http://schemas.microsoft.com/office/drawing/2014/main" id="{A48D8D04-41D8-4825-8612-67EEA1139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790" y="2724606"/>
            <a:ext cx="2044525" cy="226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23B323-0FE7-FB4B-80C8-DFF07B531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8213" y="171450"/>
            <a:ext cx="4608512" cy="591915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Veeam</a:t>
            </a:r>
            <a:r>
              <a:rPr lang="ko-KR" altLang="en-US" b="1" dirty="0">
                <a:solidFill>
                  <a:schemeClr val="bg1"/>
                </a:solidFill>
              </a:rPr>
              <a:t>의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5</a:t>
            </a:r>
            <a:r>
              <a:rPr lang="ko-KR" altLang="en-US" b="1" dirty="0">
                <a:solidFill>
                  <a:schemeClr val="bg1"/>
                </a:solidFill>
              </a:rPr>
              <a:t>가지 제안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EB79A58A-C1BA-244C-B091-EE159257606C}"/>
              </a:ext>
            </a:extLst>
          </p:cNvPr>
          <p:cNvSpPr/>
          <p:nvPr/>
        </p:nvSpPr>
        <p:spPr>
          <a:xfrm rot="10800000">
            <a:off x="227212" y="-1"/>
            <a:ext cx="732471" cy="892234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맑은 고딕" panose="020B0503020000020004" pitchFamily="50" charset="-127"/>
            </a:endParaRPr>
          </a:p>
        </p:txBody>
      </p:sp>
      <p:pic>
        <p:nvPicPr>
          <p:cNvPr id="12" name="Изображение 19">
            <a:extLst>
              <a:ext uri="{FF2B5EF4-FFF2-40B4-BE49-F238E27FC236}">
                <a16:creationId xmlns:a16="http://schemas.microsoft.com/office/drawing/2014/main" id="{334666E2-6D4F-194B-9211-64952A934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3" y="171450"/>
            <a:ext cx="582047" cy="424063"/>
          </a:xfrm>
          <a:prstGeom prst="rect">
            <a:avLst/>
          </a:prstGeom>
        </p:spPr>
      </p:pic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7072F13E-387C-5A4C-92A6-D4F2D04E2F45}"/>
              </a:ext>
            </a:extLst>
          </p:cNvPr>
          <p:cNvSpPr/>
          <p:nvPr/>
        </p:nvSpPr>
        <p:spPr>
          <a:xfrm flipH="1" flipV="1">
            <a:off x="672646" y="1068016"/>
            <a:ext cx="1032530" cy="3904034"/>
          </a:xfrm>
          <a:prstGeom prst="bracketPair">
            <a:avLst>
              <a:gd name="adj" fmla="val 37997"/>
            </a:avLst>
          </a:prstGeom>
          <a:ln w="28575">
            <a:solidFill>
              <a:srgbClr val="54B948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6945B5C-97E7-7946-81C2-85AE617FBE17}"/>
              </a:ext>
            </a:extLst>
          </p:cNvPr>
          <p:cNvSpPr/>
          <p:nvPr/>
        </p:nvSpPr>
        <p:spPr bwMode="auto">
          <a:xfrm>
            <a:off x="1263182" y="2062311"/>
            <a:ext cx="1967948" cy="4358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D081FB-05B3-6B4C-B5FC-E82AA916F2CA}"/>
              </a:ext>
            </a:extLst>
          </p:cNvPr>
          <p:cNvSpPr txBox="1"/>
          <p:nvPr/>
        </p:nvSpPr>
        <p:spPr>
          <a:xfrm>
            <a:off x="1605970" y="2058048"/>
            <a:ext cx="15538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접근 제어</a:t>
            </a:r>
            <a:endParaRPr 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C14336-4540-684A-A4B6-9F22C85FB35C}"/>
              </a:ext>
            </a:extLst>
          </p:cNvPr>
          <p:cNvGrpSpPr/>
          <p:nvPr/>
        </p:nvGrpSpPr>
        <p:grpSpPr>
          <a:xfrm>
            <a:off x="1406236" y="2769294"/>
            <a:ext cx="1824893" cy="461665"/>
            <a:chOff x="4585464" y="2275429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6DDCDED-093A-9347-A68A-3C1A777DEE62}"/>
                </a:ext>
              </a:extLst>
            </p:cNvPr>
            <p:cNvSpPr/>
            <p:nvPr/>
          </p:nvSpPr>
          <p:spPr bwMode="auto">
            <a:xfrm>
              <a:off x="4585464" y="2300632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CCEDC2-F4DC-974B-B57A-EEBA43AE501E}"/>
                </a:ext>
              </a:extLst>
            </p:cNvPr>
            <p:cNvSpPr txBox="1"/>
            <p:nvPr/>
          </p:nvSpPr>
          <p:spPr>
            <a:xfrm>
              <a:off x="4774410" y="2275429"/>
              <a:ext cx="1469914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</a:rPr>
                <a:t>탐지</a:t>
              </a:r>
              <a:endParaRPr lang="en-US" sz="18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C8451B9-1FE9-E84E-8B3A-194D07B75EA9}"/>
              </a:ext>
            </a:extLst>
          </p:cNvPr>
          <p:cNvSpPr/>
          <p:nvPr/>
        </p:nvSpPr>
        <p:spPr bwMode="auto">
          <a:xfrm>
            <a:off x="871197" y="2691642"/>
            <a:ext cx="634906" cy="634906"/>
          </a:xfrm>
          <a:prstGeom prst="roundRect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3D0DD8-87FD-2C44-8BEA-7E5ADEEFACCD}"/>
              </a:ext>
            </a:extLst>
          </p:cNvPr>
          <p:cNvGrpSpPr/>
          <p:nvPr/>
        </p:nvGrpSpPr>
        <p:grpSpPr>
          <a:xfrm>
            <a:off x="1406234" y="4241414"/>
            <a:ext cx="1824893" cy="461665"/>
            <a:chOff x="4585464" y="3860488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F05D12F-CF5C-9E47-8FE2-007F87C7C685}"/>
                </a:ext>
              </a:extLst>
            </p:cNvPr>
            <p:cNvSpPr/>
            <p:nvPr/>
          </p:nvSpPr>
          <p:spPr bwMode="auto">
            <a:xfrm>
              <a:off x="4585464" y="3875356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2EFDA7-01A5-334E-A244-E1F90C247F60}"/>
                </a:ext>
              </a:extLst>
            </p:cNvPr>
            <p:cNvSpPr txBox="1"/>
            <p:nvPr/>
          </p:nvSpPr>
          <p:spPr>
            <a:xfrm>
              <a:off x="4815592" y="3860488"/>
              <a:ext cx="1428732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</a:rPr>
                <a:t>빠른 복구</a:t>
              </a:r>
              <a:endParaRPr lang="en-US" sz="2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204A587-6E1C-0840-87BE-9BB757BDBB8D}"/>
              </a:ext>
            </a:extLst>
          </p:cNvPr>
          <p:cNvSpPr/>
          <p:nvPr/>
        </p:nvSpPr>
        <p:spPr bwMode="auto">
          <a:xfrm>
            <a:off x="871195" y="4155112"/>
            <a:ext cx="634906" cy="634906"/>
          </a:xfrm>
          <a:prstGeom prst="roundRect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6CABE5-705B-1445-B1F3-8904917A42BD}"/>
              </a:ext>
            </a:extLst>
          </p:cNvPr>
          <p:cNvGrpSpPr/>
          <p:nvPr/>
        </p:nvGrpSpPr>
        <p:grpSpPr>
          <a:xfrm>
            <a:off x="1406236" y="3520705"/>
            <a:ext cx="1824893" cy="461665"/>
            <a:chOff x="4585464" y="3086947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E2631EE-4A43-3948-B056-49AC990E3FD7}"/>
                </a:ext>
              </a:extLst>
            </p:cNvPr>
            <p:cNvSpPr/>
            <p:nvPr/>
          </p:nvSpPr>
          <p:spPr bwMode="auto">
            <a:xfrm>
              <a:off x="4585464" y="3092035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04F650-03E0-5B4C-A8BF-FFBE4B5795B8}"/>
                </a:ext>
              </a:extLst>
            </p:cNvPr>
            <p:cNvSpPr txBox="1"/>
            <p:nvPr/>
          </p:nvSpPr>
          <p:spPr>
            <a:xfrm>
              <a:off x="4815590" y="3086947"/>
              <a:ext cx="1496195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</a:rPr>
                <a:t>통합 관리</a:t>
              </a:r>
              <a:endParaRPr lang="en-US" altLang="ko-KR" sz="2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08ED25F-3E8E-A643-90C7-BE66A870706D}"/>
              </a:ext>
            </a:extLst>
          </p:cNvPr>
          <p:cNvSpPr/>
          <p:nvPr/>
        </p:nvSpPr>
        <p:spPr bwMode="auto">
          <a:xfrm>
            <a:off x="871197" y="3425273"/>
            <a:ext cx="634906" cy="634906"/>
          </a:xfrm>
          <a:prstGeom prst="roundRect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37A6ADC-DB2E-884F-80B7-E2A75AC5E579}"/>
              </a:ext>
            </a:extLst>
          </p:cNvPr>
          <p:cNvGrpSpPr/>
          <p:nvPr/>
        </p:nvGrpSpPr>
        <p:grpSpPr>
          <a:xfrm>
            <a:off x="1406237" y="1327294"/>
            <a:ext cx="1824893" cy="461665"/>
            <a:chOff x="4585464" y="723171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9B14020-44AF-D04B-95F5-C92115B601BF}"/>
                </a:ext>
              </a:extLst>
            </p:cNvPr>
            <p:cNvSpPr/>
            <p:nvPr/>
          </p:nvSpPr>
          <p:spPr bwMode="auto">
            <a:xfrm>
              <a:off x="4585464" y="738039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E6F584-B544-3F43-8163-C454FB84A0FC}"/>
                </a:ext>
              </a:extLst>
            </p:cNvPr>
            <p:cNvSpPr txBox="1"/>
            <p:nvPr/>
          </p:nvSpPr>
          <p:spPr>
            <a:xfrm>
              <a:off x="4815592" y="723171"/>
              <a:ext cx="1428732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</a:rPr>
                <a:t>3-2-1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115ABA-6773-074E-9387-085BD6C71978}"/>
              </a:ext>
            </a:extLst>
          </p:cNvPr>
          <p:cNvGrpSpPr/>
          <p:nvPr/>
        </p:nvGrpSpPr>
        <p:grpSpPr>
          <a:xfrm>
            <a:off x="871198" y="1231542"/>
            <a:ext cx="634906" cy="634906"/>
            <a:chOff x="3969008" y="612849"/>
            <a:chExt cx="731520" cy="73152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91DCD624-EBB3-3045-9E0E-488FF52F9259}"/>
                </a:ext>
              </a:extLst>
            </p:cNvPr>
            <p:cNvSpPr/>
            <p:nvPr/>
          </p:nvSpPr>
          <p:spPr bwMode="auto">
            <a:xfrm>
              <a:off x="3969008" y="612849"/>
              <a:ext cx="731520" cy="731520"/>
            </a:xfrm>
            <a:prstGeom prst="roundRect">
              <a:avLst/>
            </a:prstGeom>
            <a:solidFill>
              <a:srgbClr val="00B336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444DF02-B068-2043-B8BC-7D400089B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5811" y="705524"/>
              <a:ext cx="557910" cy="56720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17DC36-E467-2548-A8D4-386501CA289B}"/>
              </a:ext>
            </a:extLst>
          </p:cNvPr>
          <p:cNvGrpSpPr/>
          <p:nvPr/>
        </p:nvGrpSpPr>
        <p:grpSpPr>
          <a:xfrm>
            <a:off x="871197" y="1963127"/>
            <a:ext cx="634906" cy="634906"/>
            <a:chOff x="3969008" y="1401901"/>
            <a:chExt cx="731520" cy="731520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2F4DE9C-A874-384A-A36C-9C0C2C9336C6}"/>
                </a:ext>
              </a:extLst>
            </p:cNvPr>
            <p:cNvSpPr/>
            <p:nvPr/>
          </p:nvSpPr>
          <p:spPr bwMode="auto">
            <a:xfrm>
              <a:off x="3969008" y="1401901"/>
              <a:ext cx="731520" cy="731520"/>
            </a:xfrm>
            <a:prstGeom prst="roundRect">
              <a:avLst/>
            </a:prstGeom>
            <a:solidFill>
              <a:srgbClr val="00B336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675FB65-972C-2B40-B9B3-0B9AAE43D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56295" y="1484409"/>
              <a:ext cx="556942" cy="556942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7549391A-E978-C24C-90AD-703E45E3C2C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83" y="2785316"/>
            <a:ext cx="457926" cy="4579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4CB634A-F978-E74C-9539-9668C34710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304" y="3524798"/>
            <a:ext cx="448684" cy="4358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9CCD2B-1B0D-DB46-8E95-C0318BD123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50" y="4271898"/>
            <a:ext cx="400498" cy="405448"/>
          </a:xfrm>
          <a:prstGeom prst="rect">
            <a:avLst/>
          </a:prstGeom>
        </p:spPr>
      </p:pic>
      <p:sp>
        <p:nvSpPr>
          <p:cNvPr id="58" name="Content Placeholder 1">
            <a:extLst>
              <a:ext uri="{FF2B5EF4-FFF2-40B4-BE49-F238E27FC236}">
                <a16:creationId xmlns:a16="http://schemas.microsoft.com/office/drawing/2014/main" id="{7CC05C99-F630-4B4A-A816-1C36266B2CB8}"/>
              </a:ext>
            </a:extLst>
          </p:cNvPr>
          <p:cNvSpPr txBox="1">
            <a:spLocks/>
          </p:cNvSpPr>
          <p:nvPr/>
        </p:nvSpPr>
        <p:spPr>
          <a:xfrm>
            <a:off x="4491794" y="438675"/>
            <a:ext cx="4242057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kumimoji="0" lang="ko-KR" altLang="en-US" sz="20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암호화 및 백업 저장 장치에 대한 접근 제어 기능제공으로 보안성 강화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rgbClr val="00B33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B2B85A-C242-4162-8BF3-230C797747C1}"/>
              </a:ext>
            </a:extLst>
          </p:cNvPr>
          <p:cNvGrpSpPr/>
          <p:nvPr/>
        </p:nvGrpSpPr>
        <p:grpSpPr>
          <a:xfrm>
            <a:off x="6109014" y="2851890"/>
            <a:ext cx="2189034" cy="524010"/>
            <a:chOff x="5984189" y="2887889"/>
            <a:chExt cx="1283302" cy="593191"/>
          </a:xfrm>
        </p:grpSpPr>
        <p:sp>
          <p:nvSpPr>
            <p:cNvPr id="59" name="Rectangle 74">
              <a:extLst>
                <a:ext uri="{FF2B5EF4-FFF2-40B4-BE49-F238E27FC236}">
                  <a16:creationId xmlns:a16="http://schemas.microsoft.com/office/drawing/2014/main" id="{84E7D63A-EE17-4E38-B88D-43677C9ACC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84189" y="2887889"/>
              <a:ext cx="1283302" cy="593191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+mn-ea"/>
                  <a:cs typeface="+mn-cs"/>
                </a:rPr>
                <a:t> </a:t>
              </a:r>
            </a:p>
          </p:txBody>
        </p:sp>
        <p:pic>
          <p:nvPicPr>
            <p:cNvPr id="60" name="Picture 86">
              <a:extLst>
                <a:ext uri="{FF2B5EF4-FFF2-40B4-BE49-F238E27FC236}">
                  <a16:creationId xmlns:a16="http://schemas.microsoft.com/office/drawing/2014/main" id="{AB20B6C0-A8B4-4632-847B-508C5BAC2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381" y="3108651"/>
              <a:ext cx="1022465" cy="152299"/>
            </a:xfrm>
            <a:prstGeom prst="rect">
              <a:avLst/>
            </a:prstGeom>
          </p:spPr>
        </p:pic>
      </p:grpSp>
      <p:sp>
        <p:nvSpPr>
          <p:cNvPr id="61" name="Restore Text Box">
            <a:extLst>
              <a:ext uri="{FF2B5EF4-FFF2-40B4-BE49-F238E27FC236}">
                <a16:creationId xmlns:a16="http://schemas.microsoft.com/office/drawing/2014/main" id="{BC628D5C-160F-462F-AC7C-5733F1F167A1}"/>
              </a:ext>
            </a:extLst>
          </p:cNvPr>
          <p:cNvSpPr txBox="1"/>
          <p:nvPr/>
        </p:nvSpPr>
        <p:spPr>
          <a:xfrm>
            <a:off x="5825844" y="4074830"/>
            <a:ext cx="1219859" cy="145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61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SAN/iSCSI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000000">
                      <a:lumMod val="65000"/>
                      <a:lumOff val="35000"/>
                    </a:srgbClr>
                  </a:gs>
                  <a:gs pos="86000">
                    <a:srgbClr val="000000">
                      <a:lumMod val="65000"/>
                      <a:lumOff val="35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pic>
        <p:nvPicPr>
          <p:cNvPr id="62" name="Picture 16">
            <a:extLst>
              <a:ext uri="{FF2B5EF4-FFF2-40B4-BE49-F238E27FC236}">
                <a16:creationId xmlns:a16="http://schemas.microsoft.com/office/drawing/2014/main" id="{02F05393-FB89-4386-B695-E3674C6DD7BC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79" y="3506534"/>
            <a:ext cx="568043" cy="524009"/>
          </a:xfrm>
          <a:prstGeom prst="rect">
            <a:avLst/>
          </a:prstGeom>
        </p:spPr>
      </p:pic>
      <p:pic>
        <p:nvPicPr>
          <p:cNvPr id="63" name="Picture 179">
            <a:extLst>
              <a:ext uri="{FF2B5EF4-FFF2-40B4-BE49-F238E27FC236}">
                <a16:creationId xmlns:a16="http://schemas.microsoft.com/office/drawing/2014/main" id="{8B5EBA00-EF1E-48EF-BB45-AAC418159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4970" y="3471368"/>
            <a:ext cx="609606" cy="61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store Text Box">
            <a:extLst>
              <a:ext uri="{FF2B5EF4-FFF2-40B4-BE49-F238E27FC236}">
                <a16:creationId xmlns:a16="http://schemas.microsoft.com/office/drawing/2014/main" id="{EC0301D1-42F2-4022-8AF4-CD04BE3F81A9}"/>
              </a:ext>
            </a:extLst>
          </p:cNvPr>
          <p:cNvSpPr txBox="1"/>
          <p:nvPr/>
        </p:nvSpPr>
        <p:spPr>
          <a:xfrm>
            <a:off x="7419240" y="4082388"/>
            <a:ext cx="1219859" cy="145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61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</a:rPr>
              <a:t>Local Disk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000000">
                      <a:lumMod val="65000"/>
                      <a:lumOff val="35000"/>
                    </a:srgbClr>
                  </a:gs>
                  <a:gs pos="86000">
                    <a:srgbClr val="000000">
                      <a:lumMod val="65000"/>
                      <a:lumOff val="35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pic>
        <p:nvPicPr>
          <p:cNvPr id="65" name="Picture 151">
            <a:extLst>
              <a:ext uri="{FF2B5EF4-FFF2-40B4-BE49-F238E27FC236}">
                <a16:creationId xmlns:a16="http://schemas.microsoft.com/office/drawing/2014/main" id="{CB884626-0F54-4EF9-932F-FBC923871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60129" y="3475744"/>
            <a:ext cx="740775" cy="56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store Text Box">
            <a:extLst>
              <a:ext uri="{FF2B5EF4-FFF2-40B4-BE49-F238E27FC236}">
                <a16:creationId xmlns:a16="http://schemas.microsoft.com/office/drawing/2014/main" id="{0DAF204A-39F6-4B61-85EB-C2F5547E40D0}"/>
              </a:ext>
            </a:extLst>
          </p:cNvPr>
          <p:cNvSpPr txBox="1"/>
          <p:nvPr/>
        </p:nvSpPr>
        <p:spPr>
          <a:xfrm>
            <a:off x="6629567" y="4084558"/>
            <a:ext cx="1219859" cy="145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685611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NAS</a:t>
            </a:r>
            <a:endParaRPr kumimoji="0" lang="en-US" sz="1050" b="1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000000">
                      <a:lumMod val="65000"/>
                      <a:lumOff val="35000"/>
                    </a:srgbClr>
                  </a:gs>
                  <a:gs pos="86000">
                    <a:srgbClr val="000000">
                      <a:lumMod val="65000"/>
                      <a:lumOff val="35000"/>
                    </a:srgbClr>
                  </a:gs>
                </a:gsLst>
                <a:path path="circle">
                  <a:fillToRect r="100000" b="100000"/>
                </a:path>
              </a:gradFill>
              <a:effectLst/>
              <a:uLnTx/>
              <a:uFillTx/>
              <a:latin typeface="맑은 고딕" panose="020B0503020000020004" pitchFamily="50" charset="-127"/>
            </a:endParaRPr>
          </a:p>
        </p:txBody>
      </p:sp>
      <p:pic>
        <p:nvPicPr>
          <p:cNvPr id="67" name="Picture 75">
            <a:extLst>
              <a:ext uri="{FF2B5EF4-FFF2-40B4-BE49-F238E27FC236}">
                <a16:creationId xmlns:a16="http://schemas.microsoft.com/office/drawing/2014/main" id="{5CAF6E38-235F-4766-A90E-7CE73D6E46AA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31" y="1068016"/>
            <a:ext cx="1080000" cy="1080000"/>
          </a:xfrm>
          <a:prstGeom prst="rect">
            <a:avLst/>
          </a:prstGeom>
        </p:spPr>
      </p:pic>
      <p:pic>
        <p:nvPicPr>
          <p:cNvPr id="68" name="Picture 76">
            <a:extLst>
              <a:ext uri="{FF2B5EF4-FFF2-40B4-BE49-F238E27FC236}">
                <a16:creationId xmlns:a16="http://schemas.microsoft.com/office/drawing/2014/main" id="{0EDD48FD-A097-4520-AB4F-A4094B83B8B3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244" y="1068016"/>
            <a:ext cx="1080000" cy="1080000"/>
          </a:xfrm>
          <a:prstGeom prst="rect">
            <a:avLst/>
          </a:prstGeom>
        </p:spPr>
      </p:pic>
      <p:pic>
        <p:nvPicPr>
          <p:cNvPr id="70" name="Picture 92">
            <a:extLst>
              <a:ext uri="{FF2B5EF4-FFF2-40B4-BE49-F238E27FC236}">
                <a16:creationId xmlns:a16="http://schemas.microsoft.com/office/drawing/2014/main" id="{F6E8AD07-A9C6-4231-8890-C9D42D730EF8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001" y="1074874"/>
            <a:ext cx="1080000" cy="108000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2A9B15DE-4097-4292-99D7-0373F61F04BF}"/>
              </a:ext>
            </a:extLst>
          </p:cNvPr>
          <p:cNvSpPr/>
          <p:nvPr/>
        </p:nvSpPr>
        <p:spPr bwMode="auto">
          <a:xfrm>
            <a:off x="8383608" y="1264154"/>
            <a:ext cx="641274" cy="646144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pic>
        <p:nvPicPr>
          <p:cNvPr id="71" name="Picture 8">
            <a:extLst>
              <a:ext uri="{FF2B5EF4-FFF2-40B4-BE49-F238E27FC236}">
                <a16:creationId xmlns:a16="http://schemas.microsoft.com/office/drawing/2014/main" id="{4E3D42CE-166B-4F09-B6BC-AC90C6D139B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690" y="1201205"/>
            <a:ext cx="723869" cy="723869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AF98291-CD3F-4EBC-AD47-3DF9B17EE2C4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5018316" y="1957367"/>
            <a:ext cx="2185215" cy="894523"/>
          </a:xfrm>
          <a:prstGeom prst="straightConnector1">
            <a:avLst/>
          </a:prstGeom>
          <a:ln w="19050">
            <a:solidFill>
              <a:srgbClr val="00B33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46C3B72-190C-40E2-8A4C-9E54C5AA563E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6248501" y="1922904"/>
            <a:ext cx="955030" cy="928986"/>
          </a:xfrm>
          <a:prstGeom prst="straightConnector1">
            <a:avLst/>
          </a:prstGeom>
          <a:ln w="19050">
            <a:solidFill>
              <a:srgbClr val="00B33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ACE9F8F-8E68-4E40-9FB2-3AEF412848D9}"/>
              </a:ext>
            </a:extLst>
          </p:cNvPr>
          <p:cNvCxnSpPr>
            <a:cxnSpLocks/>
            <a:endCxn id="59" idx="0"/>
          </p:cNvCxnSpPr>
          <p:nvPr/>
        </p:nvCxnSpPr>
        <p:spPr>
          <a:xfrm flipH="1">
            <a:off x="7203531" y="1922904"/>
            <a:ext cx="244666" cy="928986"/>
          </a:xfrm>
          <a:prstGeom prst="straightConnector1">
            <a:avLst/>
          </a:prstGeom>
          <a:ln w="19050">
            <a:solidFill>
              <a:srgbClr val="00B33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2048A2E-A28B-4D60-90DE-312B46E14281}"/>
              </a:ext>
            </a:extLst>
          </p:cNvPr>
          <p:cNvCxnSpPr>
            <a:stCxn id="71" idx="2"/>
            <a:endCxn id="59" idx="0"/>
          </p:cNvCxnSpPr>
          <p:nvPr/>
        </p:nvCxnSpPr>
        <p:spPr>
          <a:xfrm flipH="1">
            <a:off x="7203531" y="1925074"/>
            <a:ext cx="1500094" cy="926816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>
            <a:extLst>
              <a:ext uri="{FF2B5EF4-FFF2-40B4-BE49-F238E27FC236}">
                <a16:creationId xmlns:a16="http://schemas.microsoft.com/office/drawing/2014/main" id="{68F86B8E-BDD8-4911-A145-CDC7FF859A4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7618" y="1724458"/>
            <a:ext cx="326197" cy="326197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E354FFDD-47A2-4E66-990F-26E14CAD762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67826" y="1724458"/>
            <a:ext cx="326197" cy="326197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FF3832CE-B24C-4980-B5A8-5426A784F3D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23965" y="1724458"/>
            <a:ext cx="326197" cy="32619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899A73F4-E7FD-42C5-A347-F078BC99E5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970448" y="2321296"/>
            <a:ext cx="327600" cy="3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629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>
            <a:extLst>
              <a:ext uri="{FF2B5EF4-FFF2-40B4-BE49-F238E27FC236}">
                <a16:creationId xmlns:a16="http://schemas.microsoft.com/office/drawing/2014/main" id="{ED46E642-4786-7147-B959-479CCD41DC92}"/>
              </a:ext>
            </a:extLst>
          </p:cNvPr>
          <p:cNvSpPr txBox="1">
            <a:spLocks/>
          </p:cNvSpPr>
          <p:nvPr/>
        </p:nvSpPr>
        <p:spPr>
          <a:xfrm>
            <a:off x="388800" y="172800"/>
            <a:ext cx="8381495" cy="561692"/>
          </a:xfrm>
          <a:prstGeom prst="rect">
            <a:avLst/>
          </a:prstGeom>
        </p:spPr>
        <p:txBody>
          <a:bodyPr vert="horz" wrap="square" lIns="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4B9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686030">
              <a:lnSpc>
                <a:spcPct val="100000"/>
              </a:lnSpc>
              <a:spcAft>
                <a:spcPts val="600"/>
              </a:spcAft>
              <a:defRPr/>
            </a:pPr>
            <a:r>
              <a:rPr lang="ko-KR" altLang="en-US" sz="3200" b="1" dirty="0">
                <a:ln w="3175">
                  <a:noFill/>
                </a:ln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내부자 공격 방어</a:t>
            </a:r>
            <a:endParaRPr lang="ru-RU" altLang="ko-KR" sz="3200" b="1" dirty="0">
              <a:ln w="3175">
                <a:noFill/>
              </a:ln>
              <a:solidFill>
                <a:srgbClr val="00B336"/>
              </a:solidFill>
              <a:latin typeface="Tahoma" panose="020B0604030504040204" pitchFamily="34" charset="0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60" name="Content Placeholder 1">
            <a:extLst>
              <a:ext uri="{FF2B5EF4-FFF2-40B4-BE49-F238E27FC236}">
                <a16:creationId xmlns:a16="http://schemas.microsoft.com/office/drawing/2014/main" id="{0FA259D5-1478-485C-B658-266374773BA6}"/>
              </a:ext>
            </a:extLst>
          </p:cNvPr>
          <p:cNvSpPr txBox="1">
            <a:spLocks/>
          </p:cNvSpPr>
          <p:nvPr/>
        </p:nvSpPr>
        <p:spPr>
          <a:xfrm>
            <a:off x="0" y="858950"/>
            <a:ext cx="9144000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악의적인 의도로 백업 데이터 삭제를 시도해도 사전 설정된 보관기간은 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>
              <a:buNone/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반드시 백업 데이터를 안전하게 보관하는 기능 제공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텍스트 개체 틀 5">
            <a:extLst>
              <a:ext uri="{FF2B5EF4-FFF2-40B4-BE49-F238E27FC236}">
                <a16:creationId xmlns:a16="http://schemas.microsoft.com/office/drawing/2014/main" id="{3568A5E6-436F-4465-AEBC-EF972EDF9CA2}"/>
              </a:ext>
            </a:extLst>
          </p:cNvPr>
          <p:cNvSpPr txBox="1">
            <a:spLocks/>
          </p:cNvSpPr>
          <p:nvPr/>
        </p:nvSpPr>
        <p:spPr>
          <a:xfrm>
            <a:off x="388800" y="4610700"/>
            <a:ext cx="7266868" cy="20274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Insider Protection for Veeam Cloud and Service Providers,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https://www.veeam.com/wp-insider-protection-cloud-service-providers.html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6" name="Picture 2" descr="https://i2.wp.com/anthonyspiteri.net/wp-content/uploads/2018/01/Insider_Protection_1.png">
            <a:extLst>
              <a:ext uri="{FF2B5EF4-FFF2-40B4-BE49-F238E27FC236}">
                <a16:creationId xmlns:a16="http://schemas.microsoft.com/office/drawing/2014/main" id="{F3D31EF3-9869-4963-9A9D-8EB2936E8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21" y="1527625"/>
            <a:ext cx="4277764" cy="305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텍스트 개체 틀 4">
            <a:extLst>
              <a:ext uri="{FF2B5EF4-FFF2-40B4-BE49-F238E27FC236}">
                <a16:creationId xmlns:a16="http://schemas.microsoft.com/office/drawing/2014/main" id="{E3C0B023-1384-441B-BAC6-CD5004C81FAD}"/>
              </a:ext>
            </a:extLst>
          </p:cNvPr>
          <p:cNvSpPr txBox="1">
            <a:spLocks/>
          </p:cNvSpPr>
          <p:nvPr/>
        </p:nvSpPr>
        <p:spPr>
          <a:xfrm>
            <a:off x="5170295" y="1982137"/>
            <a:ext cx="3600000" cy="2148038"/>
          </a:xfrm>
          <a:prstGeom prst="rect">
            <a:avLst/>
          </a:prstGeom>
        </p:spPr>
        <p:txBody>
          <a:bodyPr anchor="t"/>
          <a:lstStyle>
            <a:lvl1pPr marL="228600" indent="-228600" algn="l" defTabSz="134541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2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2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2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25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134541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Recycle Bin 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재활용통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개념을 적용하여 누군가가 관리자의 계정으로 백업 데이터를 삭제해도 사전에 지정한 기간 동안은 반드시 데이터를 복구 가능하도록 보관하는 기능제공</a:t>
            </a:r>
          </a:p>
        </p:txBody>
      </p:sp>
    </p:spTree>
    <p:extLst>
      <p:ext uri="{BB962C8B-B14F-4D97-AF65-F5344CB8AC3E}">
        <p14:creationId xmlns:p14="http://schemas.microsoft.com/office/powerpoint/2010/main" val="39452049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BF0DD2-FF31-4C94-96E5-0C21993B51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 err="1">
                <a:latin typeface="Tahoma" panose="020B0604030504040204" pitchFamily="34" charset="0"/>
                <a:ea typeface="맑은 고딕" panose="020B0503020000020004" pitchFamily="50" charset="-127"/>
              </a:rPr>
              <a:t>랜섬웨어</a:t>
            </a:r>
            <a:r>
              <a:rPr lang="ko-KR" altLang="en-US" b="1" dirty="0">
                <a:latin typeface="Tahoma" panose="020B0604030504040204" pitchFamily="34" charset="0"/>
                <a:ea typeface="맑은 고딕" panose="020B0503020000020004" pitchFamily="50" charset="-127"/>
              </a:rPr>
              <a:t> 현황과 트렌드</a:t>
            </a:r>
            <a:endParaRPr lang="en-GB" altLang="ko-KR" b="1" dirty="0">
              <a:latin typeface="Tahoma" panose="020B060403050404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3451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23B323-0FE7-FB4B-80C8-DFF07B531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8213" y="171450"/>
            <a:ext cx="4608512" cy="591915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Veeam</a:t>
            </a:r>
            <a:r>
              <a:rPr lang="ko-KR" altLang="en-US" b="1" dirty="0">
                <a:solidFill>
                  <a:schemeClr val="bg1"/>
                </a:solidFill>
              </a:rPr>
              <a:t>의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5</a:t>
            </a:r>
            <a:r>
              <a:rPr lang="ko-KR" altLang="en-US" b="1" dirty="0">
                <a:solidFill>
                  <a:schemeClr val="bg1"/>
                </a:solidFill>
              </a:rPr>
              <a:t>가지 제안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EB79A58A-C1BA-244C-B091-EE159257606C}"/>
              </a:ext>
            </a:extLst>
          </p:cNvPr>
          <p:cNvSpPr/>
          <p:nvPr/>
        </p:nvSpPr>
        <p:spPr>
          <a:xfrm rot="10800000">
            <a:off x="227212" y="-1"/>
            <a:ext cx="732471" cy="892234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맑은 고딕" panose="020B0503020000020004" pitchFamily="50" charset="-127"/>
            </a:endParaRPr>
          </a:p>
        </p:txBody>
      </p:sp>
      <p:pic>
        <p:nvPicPr>
          <p:cNvPr id="12" name="Изображение 19">
            <a:extLst>
              <a:ext uri="{FF2B5EF4-FFF2-40B4-BE49-F238E27FC236}">
                <a16:creationId xmlns:a16="http://schemas.microsoft.com/office/drawing/2014/main" id="{334666E2-6D4F-194B-9211-64952A934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3" y="171450"/>
            <a:ext cx="582047" cy="424063"/>
          </a:xfrm>
          <a:prstGeom prst="rect">
            <a:avLst/>
          </a:prstGeom>
        </p:spPr>
      </p:pic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7072F13E-387C-5A4C-92A6-D4F2D04E2F45}"/>
              </a:ext>
            </a:extLst>
          </p:cNvPr>
          <p:cNvSpPr/>
          <p:nvPr/>
        </p:nvSpPr>
        <p:spPr>
          <a:xfrm flipH="1" flipV="1">
            <a:off x="672646" y="1068016"/>
            <a:ext cx="1032530" cy="3904034"/>
          </a:xfrm>
          <a:prstGeom prst="bracketPair">
            <a:avLst>
              <a:gd name="adj" fmla="val 37997"/>
            </a:avLst>
          </a:prstGeom>
          <a:ln w="28575">
            <a:solidFill>
              <a:srgbClr val="54B948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6945B5C-97E7-7946-81C2-85AE617FBE17}"/>
              </a:ext>
            </a:extLst>
          </p:cNvPr>
          <p:cNvSpPr/>
          <p:nvPr/>
        </p:nvSpPr>
        <p:spPr bwMode="auto">
          <a:xfrm>
            <a:off x="1263182" y="2062311"/>
            <a:ext cx="1967948" cy="4358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D081FB-05B3-6B4C-B5FC-E82AA916F2CA}"/>
              </a:ext>
            </a:extLst>
          </p:cNvPr>
          <p:cNvSpPr txBox="1"/>
          <p:nvPr/>
        </p:nvSpPr>
        <p:spPr>
          <a:xfrm>
            <a:off x="1605970" y="2058048"/>
            <a:ext cx="15538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접근 제어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C14336-4540-684A-A4B6-9F22C85FB35C}"/>
              </a:ext>
            </a:extLst>
          </p:cNvPr>
          <p:cNvGrpSpPr/>
          <p:nvPr/>
        </p:nvGrpSpPr>
        <p:grpSpPr>
          <a:xfrm>
            <a:off x="1406236" y="2769294"/>
            <a:ext cx="1824893" cy="461665"/>
            <a:chOff x="4585464" y="2275429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6DDCDED-093A-9347-A68A-3C1A777DEE62}"/>
                </a:ext>
              </a:extLst>
            </p:cNvPr>
            <p:cNvSpPr/>
            <p:nvPr/>
          </p:nvSpPr>
          <p:spPr bwMode="auto">
            <a:xfrm>
              <a:off x="4585464" y="2300632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CCEDC2-F4DC-974B-B57A-EEBA43AE501E}"/>
                </a:ext>
              </a:extLst>
            </p:cNvPr>
            <p:cNvSpPr txBox="1"/>
            <p:nvPr/>
          </p:nvSpPr>
          <p:spPr>
            <a:xfrm>
              <a:off x="4774410" y="2275429"/>
              <a:ext cx="1469914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탐지</a:t>
              </a:r>
              <a:endParaRPr 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C8451B9-1FE9-E84E-8B3A-194D07B75EA9}"/>
              </a:ext>
            </a:extLst>
          </p:cNvPr>
          <p:cNvSpPr/>
          <p:nvPr/>
        </p:nvSpPr>
        <p:spPr bwMode="auto">
          <a:xfrm>
            <a:off x="871197" y="2691642"/>
            <a:ext cx="634906" cy="634906"/>
          </a:xfrm>
          <a:prstGeom prst="roundRect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3D0DD8-87FD-2C44-8BEA-7E5ADEEFACCD}"/>
              </a:ext>
            </a:extLst>
          </p:cNvPr>
          <p:cNvGrpSpPr/>
          <p:nvPr/>
        </p:nvGrpSpPr>
        <p:grpSpPr>
          <a:xfrm>
            <a:off x="1406234" y="4241414"/>
            <a:ext cx="1824893" cy="461665"/>
            <a:chOff x="4585464" y="3860488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F05D12F-CF5C-9E47-8FE2-007F87C7C685}"/>
                </a:ext>
              </a:extLst>
            </p:cNvPr>
            <p:cNvSpPr/>
            <p:nvPr/>
          </p:nvSpPr>
          <p:spPr bwMode="auto">
            <a:xfrm>
              <a:off x="4585464" y="3875356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2EFDA7-01A5-334E-A244-E1F90C247F60}"/>
                </a:ext>
              </a:extLst>
            </p:cNvPr>
            <p:cNvSpPr txBox="1"/>
            <p:nvPr/>
          </p:nvSpPr>
          <p:spPr>
            <a:xfrm>
              <a:off x="4815592" y="3860488"/>
              <a:ext cx="1428732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</a:rPr>
                <a:t>빠른 복구</a:t>
              </a:r>
              <a:endParaRPr lang="en-US" sz="2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204A587-6E1C-0840-87BE-9BB757BDBB8D}"/>
              </a:ext>
            </a:extLst>
          </p:cNvPr>
          <p:cNvSpPr/>
          <p:nvPr/>
        </p:nvSpPr>
        <p:spPr bwMode="auto">
          <a:xfrm>
            <a:off x="871195" y="4155112"/>
            <a:ext cx="634906" cy="634906"/>
          </a:xfrm>
          <a:prstGeom prst="roundRect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6CABE5-705B-1445-B1F3-8904917A42BD}"/>
              </a:ext>
            </a:extLst>
          </p:cNvPr>
          <p:cNvGrpSpPr/>
          <p:nvPr/>
        </p:nvGrpSpPr>
        <p:grpSpPr>
          <a:xfrm>
            <a:off x="1406236" y="3520705"/>
            <a:ext cx="1824893" cy="461665"/>
            <a:chOff x="4585464" y="3086947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E2631EE-4A43-3948-B056-49AC990E3FD7}"/>
                </a:ext>
              </a:extLst>
            </p:cNvPr>
            <p:cNvSpPr/>
            <p:nvPr/>
          </p:nvSpPr>
          <p:spPr bwMode="auto">
            <a:xfrm>
              <a:off x="4585464" y="3092035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04F650-03E0-5B4C-A8BF-FFBE4B5795B8}"/>
                </a:ext>
              </a:extLst>
            </p:cNvPr>
            <p:cNvSpPr txBox="1"/>
            <p:nvPr/>
          </p:nvSpPr>
          <p:spPr>
            <a:xfrm>
              <a:off x="4815590" y="3086947"/>
              <a:ext cx="1496195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</a:rPr>
                <a:t>통합 관리</a:t>
              </a:r>
              <a:endParaRPr lang="en-US" sz="2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08ED25F-3E8E-A643-90C7-BE66A870706D}"/>
              </a:ext>
            </a:extLst>
          </p:cNvPr>
          <p:cNvSpPr/>
          <p:nvPr/>
        </p:nvSpPr>
        <p:spPr bwMode="auto">
          <a:xfrm>
            <a:off x="871197" y="3425273"/>
            <a:ext cx="634906" cy="634906"/>
          </a:xfrm>
          <a:prstGeom prst="roundRect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37A6ADC-DB2E-884F-80B7-E2A75AC5E579}"/>
              </a:ext>
            </a:extLst>
          </p:cNvPr>
          <p:cNvGrpSpPr/>
          <p:nvPr/>
        </p:nvGrpSpPr>
        <p:grpSpPr>
          <a:xfrm>
            <a:off x="1406237" y="1327294"/>
            <a:ext cx="1824893" cy="461665"/>
            <a:chOff x="4585464" y="723171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9B14020-44AF-D04B-95F5-C92115B601BF}"/>
                </a:ext>
              </a:extLst>
            </p:cNvPr>
            <p:cNvSpPr/>
            <p:nvPr/>
          </p:nvSpPr>
          <p:spPr bwMode="auto">
            <a:xfrm>
              <a:off x="4585464" y="738039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E6F584-B544-3F43-8163-C454FB84A0FC}"/>
                </a:ext>
              </a:extLst>
            </p:cNvPr>
            <p:cNvSpPr txBox="1"/>
            <p:nvPr/>
          </p:nvSpPr>
          <p:spPr>
            <a:xfrm>
              <a:off x="4815592" y="723171"/>
              <a:ext cx="1428732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</a:rPr>
                <a:t>3-2-1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115ABA-6773-074E-9387-085BD6C71978}"/>
              </a:ext>
            </a:extLst>
          </p:cNvPr>
          <p:cNvGrpSpPr/>
          <p:nvPr/>
        </p:nvGrpSpPr>
        <p:grpSpPr>
          <a:xfrm>
            <a:off x="871198" y="1231542"/>
            <a:ext cx="634906" cy="634906"/>
            <a:chOff x="3969008" y="612849"/>
            <a:chExt cx="731520" cy="73152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91DCD624-EBB3-3045-9E0E-488FF52F9259}"/>
                </a:ext>
              </a:extLst>
            </p:cNvPr>
            <p:cNvSpPr/>
            <p:nvPr/>
          </p:nvSpPr>
          <p:spPr bwMode="auto">
            <a:xfrm>
              <a:off x="3969008" y="612849"/>
              <a:ext cx="731520" cy="731520"/>
            </a:xfrm>
            <a:prstGeom prst="roundRect">
              <a:avLst/>
            </a:prstGeom>
            <a:solidFill>
              <a:srgbClr val="00B336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444DF02-B068-2043-B8BC-7D400089B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5811" y="705524"/>
              <a:ext cx="557910" cy="56720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17DC36-E467-2548-A8D4-386501CA289B}"/>
              </a:ext>
            </a:extLst>
          </p:cNvPr>
          <p:cNvGrpSpPr/>
          <p:nvPr/>
        </p:nvGrpSpPr>
        <p:grpSpPr>
          <a:xfrm>
            <a:off x="871197" y="1963127"/>
            <a:ext cx="634906" cy="634906"/>
            <a:chOff x="3969008" y="1401901"/>
            <a:chExt cx="731520" cy="731520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2F4DE9C-A874-384A-A36C-9C0C2C9336C6}"/>
                </a:ext>
              </a:extLst>
            </p:cNvPr>
            <p:cNvSpPr/>
            <p:nvPr/>
          </p:nvSpPr>
          <p:spPr bwMode="auto">
            <a:xfrm>
              <a:off x="3969008" y="1401901"/>
              <a:ext cx="731520" cy="731520"/>
            </a:xfrm>
            <a:prstGeom prst="roundRect">
              <a:avLst/>
            </a:prstGeom>
            <a:solidFill>
              <a:srgbClr val="00B336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675FB65-972C-2B40-B9B3-0B9AAE43D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6295" y="1484409"/>
              <a:ext cx="556942" cy="556942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7549391A-E978-C24C-90AD-703E45E3C2C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83" y="2785316"/>
            <a:ext cx="457926" cy="4579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4CB634A-F978-E74C-9539-9668C3471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04" y="3524798"/>
            <a:ext cx="448684" cy="4358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9CCD2B-1B0D-DB46-8E95-C0318BD123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50" y="4271898"/>
            <a:ext cx="400498" cy="405448"/>
          </a:xfrm>
          <a:prstGeom prst="rect">
            <a:avLst/>
          </a:prstGeom>
        </p:spPr>
      </p:pic>
      <p:sp>
        <p:nvSpPr>
          <p:cNvPr id="58" name="Content Placeholder 1">
            <a:extLst>
              <a:ext uri="{FF2B5EF4-FFF2-40B4-BE49-F238E27FC236}">
                <a16:creationId xmlns:a16="http://schemas.microsoft.com/office/drawing/2014/main" id="{7CC05C99-F630-4B4A-A816-1C36266B2CB8}"/>
              </a:ext>
            </a:extLst>
          </p:cNvPr>
          <p:cNvSpPr txBox="1">
            <a:spLocks/>
          </p:cNvSpPr>
          <p:nvPr/>
        </p:nvSpPr>
        <p:spPr>
          <a:xfrm>
            <a:off x="4491794" y="438675"/>
            <a:ext cx="4242057" cy="103020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인프라를 모니터링 및 비정상적인 활동을 감지 및 알람 기능 제공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>
              <a:buNone/>
            </a:pPr>
            <a:r>
              <a:rPr kumimoji="0" lang="en-US" sz="180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(CP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메모리 디스크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네트워크</a:t>
            </a:r>
            <a:r>
              <a:rPr lang="en-US" altLang="ko-KR" sz="18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0" lvl="0" indent="0" algn="ctr">
              <a:buNone/>
            </a:pPr>
            <a:r>
              <a:rPr kumimoji="0" lang="en-US" sz="2800" b="1" i="0" u="none" strike="noStrike" kern="1200" cap="none" spc="0" normalizeH="0" noProof="0" dirty="0" err="1">
                <a:ln>
                  <a:noFill/>
                </a:ln>
                <a:solidFill>
                  <a:srgbClr val="00B33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Veea</a:t>
            </a:r>
            <a:r>
              <a:rPr lang="en-US" sz="28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 One</a:t>
            </a:r>
            <a:endParaRPr kumimoji="0" lang="en-US" sz="2800" b="1" i="0" u="none" strike="noStrike" kern="1200" cap="none" spc="0" normalizeH="0" noProof="0" dirty="0">
              <a:ln>
                <a:noFill/>
              </a:ln>
              <a:solidFill>
                <a:srgbClr val="00B33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6" name="Picture 5" descr="Cluster, Host, Storage and VM Views">
            <a:extLst>
              <a:ext uri="{FF2B5EF4-FFF2-40B4-BE49-F238E27FC236}">
                <a16:creationId xmlns:a16="http://schemas.microsoft.com/office/drawing/2014/main" id="{0B353888-65AB-443F-9480-F887E95E7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4"/>
          <a:stretch/>
        </p:blipFill>
        <p:spPr bwMode="auto">
          <a:xfrm>
            <a:off x="5475305" y="1701719"/>
            <a:ext cx="2283686" cy="15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15BF56B0-D1F4-4018-BB01-50F6E6C743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2077" y="3137107"/>
            <a:ext cx="4698460" cy="13035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4539317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23B323-0FE7-FB4B-80C8-DFF07B531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8213" y="171450"/>
            <a:ext cx="4608512" cy="591915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Veeam</a:t>
            </a:r>
            <a:r>
              <a:rPr lang="ko-KR" altLang="en-US" b="1" dirty="0">
                <a:solidFill>
                  <a:schemeClr val="bg1"/>
                </a:solidFill>
              </a:rPr>
              <a:t>의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5</a:t>
            </a:r>
            <a:r>
              <a:rPr lang="ko-KR" altLang="en-US" b="1" dirty="0">
                <a:solidFill>
                  <a:schemeClr val="bg1"/>
                </a:solidFill>
              </a:rPr>
              <a:t>가지 제안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EB79A58A-C1BA-244C-B091-EE159257606C}"/>
              </a:ext>
            </a:extLst>
          </p:cNvPr>
          <p:cNvSpPr/>
          <p:nvPr/>
        </p:nvSpPr>
        <p:spPr>
          <a:xfrm rot="10800000">
            <a:off x="227212" y="-1"/>
            <a:ext cx="732471" cy="892234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맑은 고딕" panose="020B0503020000020004" pitchFamily="50" charset="-127"/>
            </a:endParaRPr>
          </a:p>
        </p:txBody>
      </p:sp>
      <p:pic>
        <p:nvPicPr>
          <p:cNvPr id="12" name="Изображение 19">
            <a:extLst>
              <a:ext uri="{FF2B5EF4-FFF2-40B4-BE49-F238E27FC236}">
                <a16:creationId xmlns:a16="http://schemas.microsoft.com/office/drawing/2014/main" id="{334666E2-6D4F-194B-9211-64952A934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3" y="171450"/>
            <a:ext cx="582047" cy="424063"/>
          </a:xfrm>
          <a:prstGeom prst="rect">
            <a:avLst/>
          </a:prstGeom>
        </p:spPr>
      </p:pic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7072F13E-387C-5A4C-92A6-D4F2D04E2F45}"/>
              </a:ext>
            </a:extLst>
          </p:cNvPr>
          <p:cNvSpPr/>
          <p:nvPr/>
        </p:nvSpPr>
        <p:spPr>
          <a:xfrm flipH="1" flipV="1">
            <a:off x="672646" y="1068016"/>
            <a:ext cx="1032530" cy="3904034"/>
          </a:xfrm>
          <a:prstGeom prst="bracketPair">
            <a:avLst>
              <a:gd name="adj" fmla="val 37997"/>
            </a:avLst>
          </a:prstGeom>
          <a:ln w="28575">
            <a:solidFill>
              <a:srgbClr val="54B948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6945B5C-97E7-7946-81C2-85AE617FBE17}"/>
              </a:ext>
            </a:extLst>
          </p:cNvPr>
          <p:cNvSpPr/>
          <p:nvPr/>
        </p:nvSpPr>
        <p:spPr bwMode="auto">
          <a:xfrm>
            <a:off x="1263182" y="2062311"/>
            <a:ext cx="1967948" cy="4358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D081FB-05B3-6B4C-B5FC-E82AA916F2CA}"/>
              </a:ext>
            </a:extLst>
          </p:cNvPr>
          <p:cNvSpPr txBox="1"/>
          <p:nvPr/>
        </p:nvSpPr>
        <p:spPr>
          <a:xfrm>
            <a:off x="1605970" y="2058048"/>
            <a:ext cx="15538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접근 제어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C14336-4540-684A-A4B6-9F22C85FB35C}"/>
              </a:ext>
            </a:extLst>
          </p:cNvPr>
          <p:cNvGrpSpPr/>
          <p:nvPr/>
        </p:nvGrpSpPr>
        <p:grpSpPr>
          <a:xfrm>
            <a:off x="1406236" y="2769294"/>
            <a:ext cx="1824893" cy="461665"/>
            <a:chOff x="4585464" y="2275429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6DDCDED-093A-9347-A68A-3C1A777DEE62}"/>
                </a:ext>
              </a:extLst>
            </p:cNvPr>
            <p:cNvSpPr/>
            <p:nvPr/>
          </p:nvSpPr>
          <p:spPr bwMode="auto">
            <a:xfrm>
              <a:off x="4585464" y="2300632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CCEDC2-F4DC-974B-B57A-EEBA43AE501E}"/>
                </a:ext>
              </a:extLst>
            </p:cNvPr>
            <p:cNvSpPr txBox="1"/>
            <p:nvPr/>
          </p:nvSpPr>
          <p:spPr>
            <a:xfrm>
              <a:off x="4774410" y="2275429"/>
              <a:ext cx="1469914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탐지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C8451B9-1FE9-E84E-8B3A-194D07B75EA9}"/>
              </a:ext>
            </a:extLst>
          </p:cNvPr>
          <p:cNvSpPr/>
          <p:nvPr/>
        </p:nvSpPr>
        <p:spPr bwMode="auto">
          <a:xfrm>
            <a:off x="871197" y="2691642"/>
            <a:ext cx="634906" cy="634906"/>
          </a:xfrm>
          <a:prstGeom prst="roundRect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3D0DD8-87FD-2C44-8BEA-7E5ADEEFACCD}"/>
              </a:ext>
            </a:extLst>
          </p:cNvPr>
          <p:cNvGrpSpPr/>
          <p:nvPr/>
        </p:nvGrpSpPr>
        <p:grpSpPr>
          <a:xfrm>
            <a:off x="1406234" y="4241414"/>
            <a:ext cx="1824893" cy="461665"/>
            <a:chOff x="4585464" y="3860488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F05D12F-CF5C-9E47-8FE2-007F87C7C685}"/>
                </a:ext>
              </a:extLst>
            </p:cNvPr>
            <p:cNvSpPr/>
            <p:nvPr/>
          </p:nvSpPr>
          <p:spPr bwMode="auto">
            <a:xfrm>
              <a:off x="4585464" y="3875356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2EFDA7-01A5-334E-A244-E1F90C247F60}"/>
                </a:ext>
              </a:extLst>
            </p:cNvPr>
            <p:cNvSpPr txBox="1"/>
            <p:nvPr/>
          </p:nvSpPr>
          <p:spPr>
            <a:xfrm>
              <a:off x="4815592" y="3860488"/>
              <a:ext cx="1428732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</a:rPr>
                <a:t>빠른 복구</a:t>
              </a:r>
              <a:endParaRPr lang="en-US" sz="20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204A587-6E1C-0840-87BE-9BB757BDBB8D}"/>
              </a:ext>
            </a:extLst>
          </p:cNvPr>
          <p:cNvSpPr/>
          <p:nvPr/>
        </p:nvSpPr>
        <p:spPr bwMode="auto">
          <a:xfrm>
            <a:off x="871195" y="4155112"/>
            <a:ext cx="634906" cy="634906"/>
          </a:xfrm>
          <a:prstGeom prst="roundRect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6CABE5-705B-1445-B1F3-8904917A42BD}"/>
              </a:ext>
            </a:extLst>
          </p:cNvPr>
          <p:cNvGrpSpPr/>
          <p:nvPr/>
        </p:nvGrpSpPr>
        <p:grpSpPr>
          <a:xfrm>
            <a:off x="1406236" y="3520705"/>
            <a:ext cx="1824893" cy="461665"/>
            <a:chOff x="4585464" y="3086947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E2631EE-4A43-3948-B056-49AC990E3FD7}"/>
                </a:ext>
              </a:extLst>
            </p:cNvPr>
            <p:cNvSpPr/>
            <p:nvPr/>
          </p:nvSpPr>
          <p:spPr bwMode="auto">
            <a:xfrm>
              <a:off x="4585464" y="3092035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04F650-03E0-5B4C-A8BF-FFBE4B5795B8}"/>
                </a:ext>
              </a:extLst>
            </p:cNvPr>
            <p:cNvSpPr txBox="1"/>
            <p:nvPr/>
          </p:nvSpPr>
          <p:spPr>
            <a:xfrm>
              <a:off x="4815590" y="3086947"/>
              <a:ext cx="1496195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 관리</a:t>
              </a:r>
              <a:endParaRPr 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08ED25F-3E8E-A643-90C7-BE66A870706D}"/>
              </a:ext>
            </a:extLst>
          </p:cNvPr>
          <p:cNvSpPr/>
          <p:nvPr/>
        </p:nvSpPr>
        <p:spPr bwMode="auto">
          <a:xfrm>
            <a:off x="871197" y="3425273"/>
            <a:ext cx="634906" cy="634906"/>
          </a:xfrm>
          <a:prstGeom prst="roundRect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37A6ADC-DB2E-884F-80B7-E2A75AC5E579}"/>
              </a:ext>
            </a:extLst>
          </p:cNvPr>
          <p:cNvGrpSpPr/>
          <p:nvPr/>
        </p:nvGrpSpPr>
        <p:grpSpPr>
          <a:xfrm>
            <a:off x="1406237" y="1327294"/>
            <a:ext cx="1824893" cy="461665"/>
            <a:chOff x="4585464" y="723171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9B14020-44AF-D04B-95F5-C92115B601BF}"/>
                </a:ext>
              </a:extLst>
            </p:cNvPr>
            <p:cNvSpPr/>
            <p:nvPr/>
          </p:nvSpPr>
          <p:spPr bwMode="auto">
            <a:xfrm>
              <a:off x="4585464" y="738039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E6F584-B544-3F43-8163-C454FB84A0FC}"/>
                </a:ext>
              </a:extLst>
            </p:cNvPr>
            <p:cNvSpPr txBox="1"/>
            <p:nvPr/>
          </p:nvSpPr>
          <p:spPr>
            <a:xfrm>
              <a:off x="4815592" y="723171"/>
              <a:ext cx="1428732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</a:rPr>
                <a:t>3-2-1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115ABA-6773-074E-9387-085BD6C71978}"/>
              </a:ext>
            </a:extLst>
          </p:cNvPr>
          <p:cNvGrpSpPr/>
          <p:nvPr/>
        </p:nvGrpSpPr>
        <p:grpSpPr>
          <a:xfrm>
            <a:off x="871198" y="1231542"/>
            <a:ext cx="634906" cy="634906"/>
            <a:chOff x="3969008" y="612849"/>
            <a:chExt cx="731520" cy="73152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91DCD624-EBB3-3045-9E0E-488FF52F9259}"/>
                </a:ext>
              </a:extLst>
            </p:cNvPr>
            <p:cNvSpPr/>
            <p:nvPr/>
          </p:nvSpPr>
          <p:spPr bwMode="auto">
            <a:xfrm>
              <a:off x="3969008" y="612849"/>
              <a:ext cx="731520" cy="731520"/>
            </a:xfrm>
            <a:prstGeom prst="roundRect">
              <a:avLst/>
            </a:prstGeom>
            <a:solidFill>
              <a:srgbClr val="00B336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444DF02-B068-2043-B8BC-7D400089B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5811" y="705524"/>
              <a:ext cx="557910" cy="56720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17DC36-E467-2548-A8D4-386501CA289B}"/>
              </a:ext>
            </a:extLst>
          </p:cNvPr>
          <p:cNvGrpSpPr/>
          <p:nvPr/>
        </p:nvGrpSpPr>
        <p:grpSpPr>
          <a:xfrm>
            <a:off x="871197" y="1963127"/>
            <a:ext cx="634906" cy="634906"/>
            <a:chOff x="3969008" y="1401901"/>
            <a:chExt cx="731520" cy="731520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2F4DE9C-A874-384A-A36C-9C0C2C9336C6}"/>
                </a:ext>
              </a:extLst>
            </p:cNvPr>
            <p:cNvSpPr/>
            <p:nvPr/>
          </p:nvSpPr>
          <p:spPr bwMode="auto">
            <a:xfrm>
              <a:off x="3969008" y="1401901"/>
              <a:ext cx="731520" cy="731520"/>
            </a:xfrm>
            <a:prstGeom prst="roundRect">
              <a:avLst/>
            </a:prstGeom>
            <a:solidFill>
              <a:srgbClr val="00B336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675FB65-972C-2B40-B9B3-0B9AAE43D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6295" y="1484409"/>
              <a:ext cx="556942" cy="556942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7549391A-E978-C24C-90AD-703E45E3C2C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83" y="2785316"/>
            <a:ext cx="457926" cy="4579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4CB634A-F978-E74C-9539-9668C3471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04" y="3524798"/>
            <a:ext cx="448684" cy="4358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9CCD2B-1B0D-DB46-8E95-C0318BD123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50" y="4271898"/>
            <a:ext cx="400498" cy="405448"/>
          </a:xfrm>
          <a:prstGeom prst="rect">
            <a:avLst/>
          </a:prstGeom>
        </p:spPr>
      </p:pic>
      <p:sp>
        <p:nvSpPr>
          <p:cNvPr id="58" name="Content Placeholder 1">
            <a:extLst>
              <a:ext uri="{FF2B5EF4-FFF2-40B4-BE49-F238E27FC236}">
                <a16:creationId xmlns:a16="http://schemas.microsoft.com/office/drawing/2014/main" id="{7CC05C99-F630-4B4A-A816-1C36266B2CB8}"/>
              </a:ext>
            </a:extLst>
          </p:cNvPr>
          <p:cNvSpPr txBox="1">
            <a:spLocks/>
          </p:cNvSpPr>
          <p:nvPr/>
        </p:nvSpPr>
        <p:spPr>
          <a:xfrm>
            <a:off x="4491794" y="438675"/>
            <a:ext cx="4242057" cy="103020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단일 작업으로 이미지레벨의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OS,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파일시스템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및 어플리케이션 완벽 보호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rgbClr val="00B33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BEC05081-F77A-460C-9724-D6D230AC9551}"/>
              </a:ext>
            </a:extLst>
          </p:cNvPr>
          <p:cNvGrpSpPr/>
          <p:nvPr/>
        </p:nvGrpSpPr>
        <p:grpSpPr>
          <a:xfrm>
            <a:off x="6628673" y="1692836"/>
            <a:ext cx="2009345" cy="970097"/>
            <a:chOff x="4792432" y="3166257"/>
            <a:chExt cx="1930400" cy="106059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1694791-6407-48EC-975C-E568CA9CCA69}"/>
                </a:ext>
              </a:extLst>
            </p:cNvPr>
            <p:cNvSpPr txBox="1"/>
            <p:nvPr/>
          </p:nvSpPr>
          <p:spPr>
            <a:xfrm>
              <a:off x="4792432" y="3962295"/>
              <a:ext cx="1930400" cy="26455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</a:rPr>
                <a:t>빔 마스터 서버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BDAD925B-ACB7-4875-8390-1CB260B6D66C}"/>
                </a:ext>
              </a:extLst>
            </p:cNvPr>
            <p:cNvGrpSpPr/>
            <p:nvPr/>
          </p:nvGrpSpPr>
          <p:grpSpPr>
            <a:xfrm>
              <a:off x="5414735" y="3166257"/>
              <a:ext cx="792351" cy="822571"/>
              <a:chOff x="3707304" y="2118380"/>
              <a:chExt cx="792351" cy="822571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812D1C99-2F5B-41F3-A4C7-8DD7189A9BE2}"/>
                  </a:ext>
                </a:extLst>
              </p:cNvPr>
              <p:cNvGrpSpPr/>
              <p:nvPr/>
            </p:nvGrpSpPr>
            <p:grpSpPr>
              <a:xfrm>
                <a:off x="3780201" y="2118380"/>
                <a:ext cx="540000" cy="469606"/>
                <a:chOff x="3298252" y="2756159"/>
                <a:chExt cx="540000" cy="469606"/>
              </a:xfrm>
            </p:grpSpPr>
            <p:pic>
              <p:nvPicPr>
                <p:cNvPr id="82" name="그림 81">
                  <a:extLst>
                    <a:ext uri="{FF2B5EF4-FFF2-40B4-BE49-F238E27FC236}">
                      <a16:creationId xmlns:a16="http://schemas.microsoft.com/office/drawing/2014/main" id="{5B0B5E59-3996-43C9-927A-E6C61E99CC52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9"/>
                <a:srcRect l="19924" t="2572" r="25258" b="37301"/>
                <a:stretch/>
              </p:blipFill>
              <p:spPr>
                <a:xfrm>
                  <a:off x="3424252" y="2756159"/>
                  <a:ext cx="288000" cy="288000"/>
                </a:xfrm>
                <a:prstGeom prst="rect">
                  <a:avLst/>
                </a:prstGeom>
              </p:spPr>
            </p:pic>
            <p:pic>
              <p:nvPicPr>
                <p:cNvPr id="83" name="그림 82">
                  <a:extLst>
                    <a:ext uri="{FF2B5EF4-FFF2-40B4-BE49-F238E27FC236}">
                      <a16:creationId xmlns:a16="http://schemas.microsoft.com/office/drawing/2014/main" id="{93E663A2-71AE-4509-8F4B-BC83B8BC8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66956"/>
                <a:stretch/>
              </p:blipFill>
              <p:spPr>
                <a:xfrm>
                  <a:off x="3298252" y="3053916"/>
                  <a:ext cx="540000" cy="171849"/>
                </a:xfrm>
                <a:prstGeom prst="rect">
                  <a:avLst/>
                </a:prstGeom>
              </p:spPr>
            </p:pic>
          </p:grpSp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925ED6DC-2CCA-4AB1-AF48-7ECD131E8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90654" y="2652951"/>
                <a:ext cx="309001" cy="288000"/>
              </a:xfrm>
              <a:prstGeom prst="rect">
                <a:avLst/>
              </a:prstGeom>
            </p:spPr>
          </p:pic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BE0E20E8-B6BB-4611-81F5-E741BCBB4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07304" y="2652951"/>
                <a:ext cx="309001" cy="288000"/>
              </a:xfrm>
              <a:prstGeom prst="rect">
                <a:avLst/>
              </a:prstGeom>
            </p:spPr>
          </p:pic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19F8E636-FCB3-4B87-A514-6C237AEC1CCB}"/>
              </a:ext>
            </a:extLst>
          </p:cNvPr>
          <p:cNvSpPr txBox="1"/>
          <p:nvPr/>
        </p:nvSpPr>
        <p:spPr>
          <a:xfrm>
            <a:off x="4462259" y="4303541"/>
            <a:ext cx="1423945" cy="221334"/>
          </a:xfrm>
          <a:prstGeom prst="rect">
            <a:avLst/>
          </a:prstGeom>
          <a:noFill/>
        </p:spPr>
        <p:txBody>
          <a:bodyPr wrap="square" lIns="36000" tIns="36000" rIns="36000" bIns="36000" rtlCol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가상환경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427D3E97-0313-4062-9D17-9392545C48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95961" y="3250545"/>
            <a:ext cx="1556540" cy="987851"/>
          </a:xfrm>
          <a:prstGeom prst="rect">
            <a:avLst/>
          </a:prstGeom>
        </p:spPr>
      </p:pic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0FD95AD7-D542-4958-AD98-CE56AD802505}"/>
              </a:ext>
            </a:extLst>
          </p:cNvPr>
          <p:cNvCxnSpPr>
            <a:cxnSpLocks/>
            <a:stCxn id="68" idx="0"/>
            <a:endCxn id="81" idx="1"/>
          </p:cNvCxnSpPr>
          <p:nvPr/>
        </p:nvCxnSpPr>
        <p:spPr>
          <a:xfrm rot="5400000" flipH="1" flipV="1">
            <a:off x="5756811" y="1730930"/>
            <a:ext cx="937036" cy="2102195"/>
          </a:xfrm>
          <a:prstGeom prst="bentConnector2">
            <a:avLst/>
          </a:prstGeom>
          <a:noFill/>
          <a:ln w="12700" cap="flat" cmpd="sng" algn="ctr">
            <a:solidFill>
              <a:srgbClr val="00B336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8BE7041-E3EA-4EC9-8F2B-57381044DCA1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7091242" y="2662933"/>
            <a:ext cx="542104" cy="552215"/>
          </a:xfrm>
          <a:prstGeom prst="straightConnector1">
            <a:avLst/>
          </a:prstGeom>
          <a:noFill/>
          <a:ln w="12700" cap="flat" cmpd="sng" algn="ctr">
            <a:solidFill>
              <a:srgbClr val="00B336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2BAEEEC-2A32-49E4-BA31-B2ABD443ECE7}"/>
              </a:ext>
            </a:extLst>
          </p:cNvPr>
          <p:cNvSpPr txBox="1"/>
          <p:nvPr/>
        </p:nvSpPr>
        <p:spPr>
          <a:xfrm>
            <a:off x="6021866" y="4303541"/>
            <a:ext cx="1861536" cy="221334"/>
          </a:xfrm>
          <a:prstGeom prst="rect">
            <a:avLst/>
          </a:prstGeom>
          <a:noFill/>
        </p:spPr>
        <p:txBody>
          <a:bodyPr wrap="square" lIns="36000" tIns="36000" rIns="36000" bIns="36000" rtlCol="0" anchor="t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물리환경 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윈도우 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|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리눅스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6EFA283C-8BBE-47A9-80FD-9F45E51C26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83694" y="3786724"/>
            <a:ext cx="1873612" cy="451672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E04219B7-B1CC-40D2-B97A-5D535365A56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943" y="3244210"/>
            <a:ext cx="824389" cy="265823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D4D74AB6-2FC2-4EAF-9470-09C67A774A9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52" y="3403945"/>
            <a:ext cx="749445" cy="370993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6AFFFDAA-E66C-4500-AC39-54D2E21F219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587" y="3503696"/>
            <a:ext cx="824389" cy="230211"/>
          </a:xfrm>
          <a:prstGeom prst="rect">
            <a:avLst/>
          </a:prstGeom>
        </p:spPr>
      </p:pic>
      <p:pic>
        <p:nvPicPr>
          <p:cNvPr id="76" name="Picture 4" descr="Image result for exchange">
            <a:extLst>
              <a:ext uri="{FF2B5EF4-FFF2-40B4-BE49-F238E27FC236}">
                <a16:creationId xmlns:a16="http://schemas.microsoft.com/office/drawing/2014/main" id="{219AAA98-EBA8-4EB9-8812-D70B1413D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689" y="3302819"/>
            <a:ext cx="786917" cy="15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63CF7AA3-F0BC-4045-9CFE-49F519725C28}"/>
              </a:ext>
            </a:extLst>
          </p:cNvPr>
          <p:cNvSpPr/>
          <p:nvPr/>
        </p:nvSpPr>
        <p:spPr>
          <a:xfrm>
            <a:off x="4205671" y="1480663"/>
            <a:ext cx="2925153" cy="712784"/>
          </a:xfrm>
          <a:prstGeom prst="rect">
            <a:avLst/>
          </a:prstGeom>
          <a:solidFill>
            <a:srgbClr val="005F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단일 작업으로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latinLnBrk="0">
              <a:spcAft>
                <a:spcPts val="200"/>
              </a:spcAft>
            </a:pP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OS,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DB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백업을 동시에 해결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1400" b="1" baseline="300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" name="Picture 2" descr="Image result for ms azure">
            <a:extLst>
              <a:ext uri="{FF2B5EF4-FFF2-40B4-BE49-F238E27FC236}">
                <a16:creationId xmlns:a16="http://schemas.microsoft.com/office/drawing/2014/main" id="{96A7C16B-3FE9-4C7A-897B-8021663D7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082" y="3257841"/>
            <a:ext cx="945949" cy="60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8632BFB-DFE6-45B1-9212-9D737755E777}"/>
              </a:ext>
            </a:extLst>
          </p:cNvPr>
          <p:cNvCxnSpPr>
            <a:cxnSpLocks/>
            <a:endCxn id="77" idx="2"/>
          </p:cNvCxnSpPr>
          <p:nvPr/>
        </p:nvCxnSpPr>
        <p:spPr>
          <a:xfrm flipH="1" flipV="1">
            <a:off x="7633346" y="2662933"/>
            <a:ext cx="761624" cy="547195"/>
          </a:xfrm>
          <a:prstGeom prst="straightConnector1">
            <a:avLst/>
          </a:prstGeom>
          <a:noFill/>
          <a:ln w="12700" cap="flat" cmpd="sng" algn="ctr">
            <a:solidFill>
              <a:srgbClr val="00B336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55" name="Picture 2" descr="Image result for AWS">
            <a:extLst>
              <a:ext uri="{FF2B5EF4-FFF2-40B4-BE49-F238E27FC236}">
                <a16:creationId xmlns:a16="http://schemas.microsoft.com/office/drawing/2014/main" id="{38A3C80E-58DF-461E-9881-E3281BC90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698" y="3890045"/>
            <a:ext cx="1142715" cy="57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98">
            <a:extLst>
              <a:ext uri="{FF2B5EF4-FFF2-40B4-BE49-F238E27FC236}">
                <a16:creationId xmlns:a16="http://schemas.microsoft.com/office/drawing/2014/main" id="{C563C355-2B7F-4BAC-9608-3B6C5FCBD2A9}"/>
              </a:ext>
            </a:extLst>
          </p:cNvPr>
          <p:cNvSpPr/>
          <p:nvPr/>
        </p:nvSpPr>
        <p:spPr bwMode="auto">
          <a:xfrm>
            <a:off x="4413518" y="3562998"/>
            <a:ext cx="1527713" cy="348175"/>
          </a:xfrm>
          <a:prstGeom prst="rect">
            <a:avLst/>
          </a:prstGeom>
          <a:solidFill>
            <a:srgbClr val="F7941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2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kern="0" dirty="0">
                <a:gradFill>
                  <a:gsLst>
                    <a:gs pos="0">
                      <a:schemeClr val="bg1"/>
                    </a:gs>
                    <a:gs pos="80000">
                      <a:schemeClr val="bg1"/>
                    </a:gs>
                  </a:gsLst>
                  <a:lin ang="162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Hypervisor </a:t>
            </a:r>
          </a:p>
        </p:txBody>
      </p:sp>
    </p:spTree>
    <p:extLst>
      <p:ext uri="{BB962C8B-B14F-4D97-AF65-F5344CB8AC3E}">
        <p14:creationId xmlns:p14="http://schemas.microsoft.com/office/powerpoint/2010/main" val="3729343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23B323-0FE7-FB4B-80C8-DFF07B5317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8213" y="171450"/>
            <a:ext cx="4608512" cy="591915"/>
          </a:xfrm>
        </p:spPr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Veeam</a:t>
            </a:r>
            <a:r>
              <a:rPr lang="ko-KR" altLang="en-US" b="1" dirty="0">
                <a:solidFill>
                  <a:schemeClr val="bg1"/>
                </a:solidFill>
              </a:rPr>
              <a:t>의 </a:t>
            </a:r>
            <a:endParaRPr lang="en-US" altLang="ko-KR" b="1" dirty="0">
              <a:solidFill>
                <a:schemeClr val="bg1"/>
              </a:solidFill>
            </a:endParaRPr>
          </a:p>
          <a:p>
            <a:r>
              <a:rPr lang="en-US" altLang="ko-KR" b="1" dirty="0">
                <a:solidFill>
                  <a:schemeClr val="bg1"/>
                </a:solidFill>
              </a:rPr>
              <a:t>5</a:t>
            </a:r>
            <a:r>
              <a:rPr lang="ko-KR" altLang="en-US" b="1" dirty="0">
                <a:solidFill>
                  <a:schemeClr val="bg1"/>
                </a:solidFill>
              </a:rPr>
              <a:t>가지 제안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EB79A58A-C1BA-244C-B091-EE159257606C}"/>
              </a:ext>
            </a:extLst>
          </p:cNvPr>
          <p:cNvSpPr/>
          <p:nvPr/>
        </p:nvSpPr>
        <p:spPr>
          <a:xfrm rot="10800000">
            <a:off x="227212" y="-1"/>
            <a:ext cx="732471" cy="892234"/>
          </a:xfrm>
          <a:prstGeom prst="round2Same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맑은 고딕" panose="020B0503020000020004" pitchFamily="50" charset="-127"/>
            </a:endParaRPr>
          </a:p>
        </p:txBody>
      </p:sp>
      <p:pic>
        <p:nvPicPr>
          <p:cNvPr id="12" name="Изображение 19">
            <a:extLst>
              <a:ext uri="{FF2B5EF4-FFF2-40B4-BE49-F238E27FC236}">
                <a16:creationId xmlns:a16="http://schemas.microsoft.com/office/drawing/2014/main" id="{334666E2-6D4F-194B-9211-64952A934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3" y="171450"/>
            <a:ext cx="582047" cy="424063"/>
          </a:xfrm>
          <a:prstGeom prst="rect">
            <a:avLst/>
          </a:prstGeom>
        </p:spPr>
      </p:pic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7072F13E-387C-5A4C-92A6-D4F2D04E2F45}"/>
              </a:ext>
            </a:extLst>
          </p:cNvPr>
          <p:cNvSpPr/>
          <p:nvPr/>
        </p:nvSpPr>
        <p:spPr>
          <a:xfrm flipH="1" flipV="1">
            <a:off x="672646" y="1068016"/>
            <a:ext cx="1032530" cy="3904034"/>
          </a:xfrm>
          <a:prstGeom prst="bracketPair">
            <a:avLst>
              <a:gd name="adj" fmla="val 37997"/>
            </a:avLst>
          </a:prstGeom>
          <a:ln w="28575">
            <a:solidFill>
              <a:srgbClr val="54B948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6945B5C-97E7-7946-81C2-85AE617FBE17}"/>
              </a:ext>
            </a:extLst>
          </p:cNvPr>
          <p:cNvSpPr/>
          <p:nvPr/>
        </p:nvSpPr>
        <p:spPr bwMode="auto">
          <a:xfrm>
            <a:off x="1263182" y="2062311"/>
            <a:ext cx="1967948" cy="4358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D081FB-05B3-6B4C-B5FC-E82AA916F2CA}"/>
              </a:ext>
            </a:extLst>
          </p:cNvPr>
          <p:cNvSpPr txBox="1"/>
          <p:nvPr/>
        </p:nvSpPr>
        <p:spPr>
          <a:xfrm>
            <a:off x="1605970" y="2058048"/>
            <a:ext cx="15538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접근 제어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AC14336-4540-684A-A4B6-9F22C85FB35C}"/>
              </a:ext>
            </a:extLst>
          </p:cNvPr>
          <p:cNvGrpSpPr/>
          <p:nvPr/>
        </p:nvGrpSpPr>
        <p:grpSpPr>
          <a:xfrm>
            <a:off x="1406236" y="2769294"/>
            <a:ext cx="1824893" cy="461665"/>
            <a:chOff x="4585464" y="2275429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6DDCDED-093A-9347-A68A-3C1A777DEE62}"/>
                </a:ext>
              </a:extLst>
            </p:cNvPr>
            <p:cNvSpPr/>
            <p:nvPr/>
          </p:nvSpPr>
          <p:spPr bwMode="auto">
            <a:xfrm>
              <a:off x="4585464" y="2300632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5CCEDC2-F4DC-974B-B57A-EEBA43AE501E}"/>
                </a:ext>
              </a:extLst>
            </p:cNvPr>
            <p:cNvSpPr txBox="1"/>
            <p:nvPr/>
          </p:nvSpPr>
          <p:spPr>
            <a:xfrm>
              <a:off x="4774410" y="2275429"/>
              <a:ext cx="1469914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탐지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C8451B9-1FE9-E84E-8B3A-194D07B75EA9}"/>
              </a:ext>
            </a:extLst>
          </p:cNvPr>
          <p:cNvSpPr/>
          <p:nvPr/>
        </p:nvSpPr>
        <p:spPr bwMode="auto">
          <a:xfrm>
            <a:off x="871197" y="2691642"/>
            <a:ext cx="634906" cy="634906"/>
          </a:xfrm>
          <a:prstGeom prst="roundRect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3D0DD8-87FD-2C44-8BEA-7E5ADEEFACCD}"/>
              </a:ext>
            </a:extLst>
          </p:cNvPr>
          <p:cNvGrpSpPr/>
          <p:nvPr/>
        </p:nvGrpSpPr>
        <p:grpSpPr>
          <a:xfrm>
            <a:off x="1406234" y="4241414"/>
            <a:ext cx="1824893" cy="461665"/>
            <a:chOff x="4585464" y="3860488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F05D12F-CF5C-9E47-8FE2-007F87C7C685}"/>
                </a:ext>
              </a:extLst>
            </p:cNvPr>
            <p:cNvSpPr/>
            <p:nvPr/>
          </p:nvSpPr>
          <p:spPr bwMode="auto">
            <a:xfrm>
              <a:off x="4585464" y="3875356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2EFDA7-01A5-334E-A244-E1F90C247F60}"/>
                </a:ext>
              </a:extLst>
            </p:cNvPr>
            <p:cNvSpPr txBox="1"/>
            <p:nvPr/>
          </p:nvSpPr>
          <p:spPr>
            <a:xfrm>
              <a:off x="4815592" y="3860488"/>
              <a:ext cx="1428732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빠른 복구</a:t>
              </a:r>
              <a:endParaRPr 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204A587-6E1C-0840-87BE-9BB757BDBB8D}"/>
              </a:ext>
            </a:extLst>
          </p:cNvPr>
          <p:cNvSpPr/>
          <p:nvPr/>
        </p:nvSpPr>
        <p:spPr bwMode="auto">
          <a:xfrm>
            <a:off x="871195" y="4155112"/>
            <a:ext cx="634906" cy="634906"/>
          </a:xfrm>
          <a:prstGeom prst="roundRect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6CABE5-705B-1445-B1F3-8904917A42BD}"/>
              </a:ext>
            </a:extLst>
          </p:cNvPr>
          <p:cNvGrpSpPr/>
          <p:nvPr/>
        </p:nvGrpSpPr>
        <p:grpSpPr>
          <a:xfrm>
            <a:off x="1406236" y="3520705"/>
            <a:ext cx="1824893" cy="461665"/>
            <a:chOff x="4585464" y="3086947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E2631EE-4A43-3948-B056-49AC990E3FD7}"/>
                </a:ext>
              </a:extLst>
            </p:cNvPr>
            <p:cNvSpPr/>
            <p:nvPr/>
          </p:nvSpPr>
          <p:spPr bwMode="auto">
            <a:xfrm>
              <a:off x="4585464" y="3092035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104F650-03E0-5B4C-A8BF-FFBE4B5795B8}"/>
                </a:ext>
              </a:extLst>
            </p:cNvPr>
            <p:cNvSpPr txBox="1"/>
            <p:nvPr/>
          </p:nvSpPr>
          <p:spPr>
            <a:xfrm>
              <a:off x="4815590" y="3086947"/>
              <a:ext cx="1496195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 관리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08ED25F-3E8E-A643-90C7-BE66A870706D}"/>
              </a:ext>
            </a:extLst>
          </p:cNvPr>
          <p:cNvSpPr/>
          <p:nvPr/>
        </p:nvSpPr>
        <p:spPr bwMode="auto">
          <a:xfrm>
            <a:off x="871197" y="3425273"/>
            <a:ext cx="634906" cy="634906"/>
          </a:xfrm>
          <a:prstGeom prst="roundRect">
            <a:avLst/>
          </a:prstGeom>
          <a:solidFill>
            <a:srgbClr val="00B336"/>
          </a:solidFill>
          <a:ln w="2857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37A6ADC-DB2E-884F-80B7-E2A75AC5E579}"/>
              </a:ext>
            </a:extLst>
          </p:cNvPr>
          <p:cNvGrpSpPr/>
          <p:nvPr/>
        </p:nvGrpSpPr>
        <p:grpSpPr>
          <a:xfrm>
            <a:off x="1406237" y="1327294"/>
            <a:ext cx="1824893" cy="461665"/>
            <a:chOff x="4585464" y="723171"/>
            <a:chExt cx="1726323" cy="531916"/>
          </a:xfrm>
          <a:solidFill>
            <a:schemeClr val="bg1">
              <a:lumMod val="85000"/>
            </a:schemeClr>
          </a:solidFill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9B14020-44AF-D04B-95F5-C92115B601BF}"/>
                </a:ext>
              </a:extLst>
            </p:cNvPr>
            <p:cNvSpPr/>
            <p:nvPr/>
          </p:nvSpPr>
          <p:spPr bwMode="auto">
            <a:xfrm>
              <a:off x="4585464" y="738039"/>
              <a:ext cx="1726323" cy="502180"/>
            </a:xfrm>
            <a:prstGeom prst="round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E6F584-B544-3F43-8163-C454FB84A0FC}"/>
                </a:ext>
              </a:extLst>
            </p:cNvPr>
            <p:cNvSpPr txBox="1"/>
            <p:nvPr/>
          </p:nvSpPr>
          <p:spPr>
            <a:xfrm>
              <a:off x="4815592" y="723171"/>
              <a:ext cx="1428732" cy="531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</a:rPr>
                <a:t>3-2-1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115ABA-6773-074E-9387-085BD6C71978}"/>
              </a:ext>
            </a:extLst>
          </p:cNvPr>
          <p:cNvGrpSpPr/>
          <p:nvPr/>
        </p:nvGrpSpPr>
        <p:grpSpPr>
          <a:xfrm>
            <a:off x="871198" y="1231542"/>
            <a:ext cx="634906" cy="634906"/>
            <a:chOff x="3969008" y="612849"/>
            <a:chExt cx="731520" cy="731520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91DCD624-EBB3-3045-9E0E-488FF52F9259}"/>
                </a:ext>
              </a:extLst>
            </p:cNvPr>
            <p:cNvSpPr/>
            <p:nvPr/>
          </p:nvSpPr>
          <p:spPr bwMode="auto">
            <a:xfrm>
              <a:off x="3969008" y="612849"/>
              <a:ext cx="731520" cy="731520"/>
            </a:xfrm>
            <a:prstGeom prst="roundRect">
              <a:avLst/>
            </a:prstGeom>
            <a:solidFill>
              <a:srgbClr val="00B336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444DF02-B068-2043-B8BC-7D400089B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5811" y="705524"/>
              <a:ext cx="557910" cy="567208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917DC36-E467-2548-A8D4-386501CA289B}"/>
              </a:ext>
            </a:extLst>
          </p:cNvPr>
          <p:cNvGrpSpPr/>
          <p:nvPr/>
        </p:nvGrpSpPr>
        <p:grpSpPr>
          <a:xfrm>
            <a:off x="871197" y="1963127"/>
            <a:ext cx="634906" cy="634906"/>
            <a:chOff x="3969008" y="1401901"/>
            <a:chExt cx="731520" cy="731520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2F4DE9C-A874-384A-A36C-9C0C2C9336C6}"/>
                </a:ext>
              </a:extLst>
            </p:cNvPr>
            <p:cNvSpPr/>
            <p:nvPr/>
          </p:nvSpPr>
          <p:spPr bwMode="auto">
            <a:xfrm>
              <a:off x="3969008" y="1401901"/>
              <a:ext cx="731520" cy="731520"/>
            </a:xfrm>
            <a:prstGeom prst="roundRect">
              <a:avLst/>
            </a:prstGeom>
            <a:solidFill>
              <a:srgbClr val="00B336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675FB65-972C-2B40-B9B3-0B9AAE43D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56295" y="1484409"/>
              <a:ext cx="556942" cy="556942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7549391A-E978-C24C-90AD-703E45E3C2C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83" y="2785316"/>
            <a:ext cx="457926" cy="4579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4CB634A-F978-E74C-9539-9668C3471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04" y="3524798"/>
            <a:ext cx="448684" cy="4358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9CCD2B-1B0D-DB46-8E95-C0318BD123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50" y="4271898"/>
            <a:ext cx="400498" cy="405448"/>
          </a:xfrm>
          <a:prstGeom prst="rect">
            <a:avLst/>
          </a:prstGeom>
        </p:spPr>
      </p:pic>
      <p:sp>
        <p:nvSpPr>
          <p:cNvPr id="58" name="Content Placeholder 1">
            <a:extLst>
              <a:ext uri="{FF2B5EF4-FFF2-40B4-BE49-F238E27FC236}">
                <a16:creationId xmlns:a16="http://schemas.microsoft.com/office/drawing/2014/main" id="{7CC05C99-F630-4B4A-A816-1C36266B2CB8}"/>
              </a:ext>
            </a:extLst>
          </p:cNvPr>
          <p:cNvSpPr txBox="1">
            <a:spLocks/>
          </p:cNvSpPr>
          <p:nvPr/>
        </p:nvSpPr>
        <p:spPr>
          <a:xfrm>
            <a:off x="4491794" y="438675"/>
            <a:ext cx="4242057" cy="103020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RTPO</a:t>
            </a:r>
            <a:r>
              <a:rPr kumimoji="0" lang="ko-KR" altLang="en-US" sz="20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최소화로 백업 데이터를 통해 서비스 즉시 수행</a:t>
            </a:r>
            <a:endParaRPr kumimoji="0" lang="en-US" altLang="ko-KR" sz="2000" b="1" i="0" u="none" strike="noStrike" kern="1200" cap="none" spc="0" normalizeH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>
              <a:buNone/>
            </a:pPr>
            <a:r>
              <a:rPr lang="en-US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Instant Recovery</a:t>
            </a:r>
            <a:endParaRPr kumimoji="0" lang="en-US" b="1" i="0" u="none" strike="noStrike" kern="1200" cap="none" spc="0" normalizeH="0" noProof="0" dirty="0">
              <a:ln>
                <a:noFill/>
              </a:ln>
              <a:solidFill>
                <a:srgbClr val="00B33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9018580-312D-4FC9-8992-B5343E74EB3A}"/>
              </a:ext>
            </a:extLst>
          </p:cNvPr>
          <p:cNvCxnSpPr>
            <a:cxnSpLocks/>
          </p:cNvCxnSpPr>
          <p:nvPr/>
        </p:nvCxnSpPr>
        <p:spPr>
          <a:xfrm flipV="1">
            <a:off x="5322790" y="2731318"/>
            <a:ext cx="645698" cy="7212"/>
          </a:xfrm>
          <a:prstGeom prst="straightConnector1">
            <a:avLst/>
          </a:prstGeom>
          <a:noFill/>
          <a:ln w="12700" cap="flat" cmpd="sng" algn="ctr">
            <a:solidFill>
              <a:srgbClr val="00B336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E67B4F1-EBB4-41D1-B825-AF5B2D9572FF}"/>
              </a:ext>
            </a:extLst>
          </p:cNvPr>
          <p:cNvGrpSpPr/>
          <p:nvPr/>
        </p:nvGrpSpPr>
        <p:grpSpPr>
          <a:xfrm>
            <a:off x="6894890" y="3015220"/>
            <a:ext cx="2090959" cy="1327886"/>
            <a:chOff x="6894890" y="2336799"/>
            <a:chExt cx="2090959" cy="1327886"/>
          </a:xfrm>
        </p:grpSpPr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6FDC8B3E-9C1E-4591-851A-E463D5BC373F}"/>
                </a:ext>
              </a:extLst>
            </p:cNvPr>
            <p:cNvSpPr/>
            <p:nvPr/>
          </p:nvSpPr>
          <p:spPr bwMode="auto">
            <a:xfrm rot="16200000">
              <a:off x="6913668" y="2840586"/>
              <a:ext cx="1327885" cy="320313"/>
            </a:xfrm>
            <a:prstGeom prst="triangle">
              <a:avLst/>
            </a:prstGeom>
            <a:solidFill>
              <a:srgbClr val="00B336">
                <a:alpha val="2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941DACA3-C0E9-491F-B658-1375742DA26A}"/>
                </a:ext>
              </a:extLst>
            </p:cNvPr>
            <p:cNvGrpSpPr/>
            <p:nvPr/>
          </p:nvGrpSpPr>
          <p:grpSpPr>
            <a:xfrm>
              <a:off x="6894890" y="2336799"/>
              <a:ext cx="2090959" cy="1322154"/>
              <a:chOff x="6894890" y="2336799"/>
              <a:chExt cx="2090959" cy="1322154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4985B43-95EB-490A-96A3-6B5AC2BCE2E3}"/>
                  </a:ext>
                </a:extLst>
              </p:cNvPr>
              <p:cNvSpPr/>
              <p:nvPr/>
            </p:nvSpPr>
            <p:spPr bwMode="auto">
              <a:xfrm>
                <a:off x="7729686" y="2336799"/>
                <a:ext cx="1256163" cy="1322154"/>
              </a:xfrm>
              <a:prstGeom prst="rect">
                <a:avLst/>
              </a:prstGeom>
              <a:solidFill>
                <a:srgbClr val="00B336">
                  <a:alpha val="20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6" name="Picture 140">
                <a:extLst>
                  <a:ext uri="{FF2B5EF4-FFF2-40B4-BE49-F238E27FC236}">
                    <a16:creationId xmlns:a16="http://schemas.microsoft.com/office/drawing/2014/main" id="{C6BFCA8D-3738-4EAF-8EF9-FE026B23AB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894890" y="3002974"/>
                <a:ext cx="643140" cy="619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05CD892-C000-4646-9093-38CD6A28574B}"/>
              </a:ext>
            </a:extLst>
          </p:cNvPr>
          <p:cNvGrpSpPr/>
          <p:nvPr/>
        </p:nvGrpSpPr>
        <p:grpSpPr>
          <a:xfrm>
            <a:off x="6639349" y="2731318"/>
            <a:ext cx="2212155" cy="744403"/>
            <a:chOff x="6639349" y="2731318"/>
            <a:chExt cx="2212155" cy="744403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B837D530-3DB8-455D-A42E-C00D4883A024}"/>
                </a:ext>
              </a:extLst>
            </p:cNvPr>
            <p:cNvGrpSpPr/>
            <p:nvPr/>
          </p:nvGrpSpPr>
          <p:grpSpPr>
            <a:xfrm>
              <a:off x="7782319" y="3171089"/>
              <a:ext cx="1069185" cy="304632"/>
              <a:chOff x="4248253" y="2136368"/>
              <a:chExt cx="2010267" cy="461665"/>
            </a:xfrm>
          </p:grpSpPr>
          <p:pic>
            <p:nvPicPr>
              <p:cNvPr id="62" name="Picture 127">
                <a:extLst>
                  <a:ext uri="{FF2B5EF4-FFF2-40B4-BE49-F238E27FC236}">
                    <a16:creationId xmlns:a16="http://schemas.microsoft.com/office/drawing/2014/main" id="{9D45E8DF-5156-4B46-AB3A-EA7DEA5F16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48253" y="2136368"/>
                <a:ext cx="479421" cy="4616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127">
                <a:extLst>
                  <a:ext uri="{FF2B5EF4-FFF2-40B4-BE49-F238E27FC236}">
                    <a16:creationId xmlns:a16="http://schemas.microsoft.com/office/drawing/2014/main" id="{F890B678-6FE5-4246-96EE-7DD49D4FEB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766957" y="2136368"/>
                <a:ext cx="479423" cy="4616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127">
                <a:extLst>
                  <a:ext uri="{FF2B5EF4-FFF2-40B4-BE49-F238E27FC236}">
                    <a16:creationId xmlns:a16="http://schemas.microsoft.com/office/drawing/2014/main" id="{42B99C9E-D88E-40EF-9EA6-97ABC7F750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260393" y="2136368"/>
                <a:ext cx="479421" cy="4616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7" name="Picture 127">
                <a:extLst>
                  <a:ext uri="{FF2B5EF4-FFF2-40B4-BE49-F238E27FC236}">
                    <a16:creationId xmlns:a16="http://schemas.microsoft.com/office/drawing/2014/main" id="{9A782FBB-03A3-4FCE-B4AF-BC13C24DEA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779097" y="2136368"/>
                <a:ext cx="479423" cy="4616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61" name="직선 화살표 연결선 60">
              <a:extLst>
                <a:ext uri="{FF2B5EF4-FFF2-40B4-BE49-F238E27FC236}">
                  <a16:creationId xmlns:a16="http://schemas.microsoft.com/office/drawing/2014/main" id="{E54B4DBE-B732-443A-A498-2C1223793093}"/>
                </a:ext>
              </a:extLst>
            </p:cNvPr>
            <p:cNvCxnSpPr>
              <a:cxnSpLocks/>
            </p:cNvCxnSpPr>
            <p:nvPr/>
          </p:nvCxnSpPr>
          <p:spPr>
            <a:xfrm>
              <a:off x="6639349" y="2731318"/>
              <a:ext cx="1142970" cy="574141"/>
            </a:xfrm>
            <a:prstGeom prst="straightConnector1">
              <a:avLst/>
            </a:prstGeom>
            <a:noFill/>
            <a:ln w="12700" cap="flat" cmpd="sng" algn="ctr">
              <a:solidFill>
                <a:srgbClr val="FF0000"/>
              </a:solidFill>
              <a:prstDash val="dash"/>
              <a:miter lim="800000"/>
              <a:tailEnd type="triangle"/>
            </a:ln>
            <a:effectLst/>
          </p:spPr>
        </p:cxnSp>
      </p:grpSp>
      <p:sp>
        <p:nvSpPr>
          <p:cNvPr id="64" name="말풍선: 사각형 63">
            <a:extLst>
              <a:ext uri="{FF2B5EF4-FFF2-40B4-BE49-F238E27FC236}">
                <a16:creationId xmlns:a16="http://schemas.microsoft.com/office/drawing/2014/main" id="{55A732C7-5E95-4C3A-85A0-EA89C3DB5F1A}"/>
              </a:ext>
            </a:extLst>
          </p:cNvPr>
          <p:cNvSpPr/>
          <p:nvPr/>
        </p:nvSpPr>
        <p:spPr bwMode="auto">
          <a:xfrm>
            <a:off x="4535537" y="1844857"/>
            <a:ext cx="864224" cy="549585"/>
          </a:xfrm>
          <a:prstGeom prst="wedgeRectCallout">
            <a:avLst/>
          </a:prstGeom>
          <a:solidFill>
            <a:schemeClr val="bg2">
              <a:lumMod val="95000"/>
            </a:schemeClr>
          </a:solidFill>
          <a:ln>
            <a:solidFill>
              <a:srgbClr val="00B33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평소운영</a:t>
            </a:r>
            <a:endParaRPr lang="ko-KR" altLang="en-US" sz="1000" spc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sp>
        <p:nvSpPr>
          <p:cNvPr id="65" name="말풍선: 사각형 64">
            <a:extLst>
              <a:ext uri="{FF2B5EF4-FFF2-40B4-BE49-F238E27FC236}">
                <a16:creationId xmlns:a16="http://schemas.microsoft.com/office/drawing/2014/main" id="{F58EFA46-B57A-4628-A81D-C57020B964A4}"/>
              </a:ext>
            </a:extLst>
          </p:cNvPr>
          <p:cNvSpPr/>
          <p:nvPr/>
        </p:nvSpPr>
        <p:spPr bwMode="auto">
          <a:xfrm>
            <a:off x="6996875" y="1812788"/>
            <a:ext cx="2090959" cy="1004868"/>
          </a:xfrm>
          <a:prstGeom prst="wedgeRectCallout">
            <a:avLst/>
          </a:prstGeom>
          <a:solidFill>
            <a:schemeClr val="bg2">
              <a:lumMod val="95000"/>
            </a:schemeClr>
          </a:solidFill>
          <a:ln>
            <a:solidFill>
              <a:srgbClr val="00B33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" tIns="45720" rIns="360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92075" indent="-92075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서버 장애 발생 시 </a:t>
            </a:r>
            <a:r>
              <a:rPr lang="ko-KR" altLang="en-US" sz="10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백어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 서버의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Hyper-V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를 이용해 즉각 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VM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으로 서비스 재가동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  <a:p>
            <a:pPr marL="92075" indent="-92075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가장 최근 백업 버전으로 서비스</a:t>
            </a: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  <a:p>
            <a:pPr marL="92075" indent="-92075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rPr>
              <a:t>복원 작업은 백그라운드 실행</a:t>
            </a:r>
          </a:p>
        </p:txBody>
      </p:sp>
      <p:pic>
        <p:nvPicPr>
          <p:cNvPr id="66" name="Picture 172">
            <a:extLst>
              <a:ext uri="{FF2B5EF4-FFF2-40B4-BE49-F238E27FC236}">
                <a16:creationId xmlns:a16="http://schemas.microsoft.com/office/drawing/2014/main" id="{68891815-769A-49E8-B2B3-977E8E020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3444" y="2488532"/>
            <a:ext cx="602837" cy="4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03A95A-17E4-43CB-AC88-89C2328627CF}"/>
              </a:ext>
            </a:extLst>
          </p:cNvPr>
          <p:cNvSpPr txBox="1"/>
          <p:nvPr/>
        </p:nvSpPr>
        <p:spPr>
          <a:xfrm>
            <a:off x="4263909" y="3018388"/>
            <a:ext cx="1035357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/>
              <a:t>X86 </a:t>
            </a:r>
            <a:r>
              <a:rPr lang="ko-KR" altLang="en-US" sz="1000" dirty="0"/>
              <a:t>물리 및 </a:t>
            </a:r>
            <a:r>
              <a:rPr lang="ko-KR" altLang="en-US" sz="1000" dirty="0" err="1"/>
              <a:t>가상화환경</a:t>
            </a:r>
            <a:endParaRPr lang="ko-KR" altLang="en-US" sz="1000" dirty="0"/>
          </a:p>
        </p:txBody>
      </p:sp>
      <p:pic>
        <p:nvPicPr>
          <p:cNvPr id="67" name="Picture 242" descr="\\amust.local\spb\Marketing\Graphics\Working\DIAGRAMS\Technical_Diagrams\veeam_icons\png\virtual machine.png">
            <a:extLst>
              <a:ext uri="{FF2B5EF4-FFF2-40B4-BE49-F238E27FC236}">
                <a16:creationId xmlns:a16="http://schemas.microsoft.com/office/drawing/2014/main" id="{D13B5535-51F6-4221-988F-7601C5489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459" y="2467027"/>
            <a:ext cx="261814" cy="26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42" descr="\\amust.local\spb\Marketing\Graphics\Working\DIAGRAMS\Technical_Diagrams\veeam_icons\png\virtual machine.png">
            <a:extLst>
              <a:ext uri="{FF2B5EF4-FFF2-40B4-BE49-F238E27FC236}">
                <a16:creationId xmlns:a16="http://schemas.microsoft.com/office/drawing/2014/main" id="{51FDE295-F34B-4782-9B05-41C02D6B3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21" y="2467027"/>
            <a:ext cx="261814" cy="26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42" descr="\\amust.local\spb\Marketing\Graphics\Working\DIAGRAMS\Technical_Diagrams\veeam_icons\png\virtual machine.png">
            <a:extLst>
              <a:ext uri="{FF2B5EF4-FFF2-40B4-BE49-F238E27FC236}">
                <a16:creationId xmlns:a16="http://schemas.microsoft.com/office/drawing/2014/main" id="{C1BAE05C-359E-4291-8E29-73EFC40DA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459" y="2749059"/>
            <a:ext cx="261814" cy="26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42" descr="\\amust.local\spb\Marketing\Graphics\Working\DIAGRAMS\Technical_Diagrams\veeam_icons\png\virtual machine.png">
            <a:extLst>
              <a:ext uri="{FF2B5EF4-FFF2-40B4-BE49-F238E27FC236}">
                <a16:creationId xmlns:a16="http://schemas.microsoft.com/office/drawing/2014/main" id="{BBA696A8-3B92-4C40-9895-36289EA95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21" y="2749059"/>
            <a:ext cx="261814" cy="26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775676F-ECDF-4BC9-AD54-D6D9F176B3EB}"/>
              </a:ext>
            </a:extLst>
          </p:cNvPr>
          <p:cNvGrpSpPr/>
          <p:nvPr/>
        </p:nvGrpSpPr>
        <p:grpSpPr>
          <a:xfrm>
            <a:off x="4376494" y="3421940"/>
            <a:ext cx="2092400" cy="1144623"/>
            <a:chOff x="4376494" y="3421940"/>
            <a:chExt cx="2092400" cy="1144623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C3EAC9D-1CBD-4CD9-91F8-FF31371ADF48}"/>
                </a:ext>
              </a:extLst>
            </p:cNvPr>
            <p:cNvGrpSpPr/>
            <p:nvPr/>
          </p:nvGrpSpPr>
          <p:grpSpPr>
            <a:xfrm>
              <a:off x="5259823" y="3981430"/>
              <a:ext cx="1022670" cy="461665"/>
              <a:chOff x="4967649" y="3234166"/>
              <a:chExt cx="1022670" cy="461665"/>
            </a:xfrm>
          </p:grpSpPr>
          <p:pic>
            <p:nvPicPr>
              <p:cNvPr id="50" name="Picture 126">
                <a:extLst>
                  <a:ext uri="{FF2B5EF4-FFF2-40B4-BE49-F238E27FC236}">
                    <a16:creationId xmlns:a16="http://schemas.microsoft.com/office/drawing/2014/main" id="{020C558F-4C1D-4781-B627-45E1B1EC02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967649" y="3234166"/>
                <a:ext cx="479422" cy="4616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126">
                <a:extLst>
                  <a:ext uri="{FF2B5EF4-FFF2-40B4-BE49-F238E27FC236}">
                    <a16:creationId xmlns:a16="http://schemas.microsoft.com/office/drawing/2014/main" id="{57244510-2615-45F9-9082-2F405A81FE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510897" y="3234166"/>
                <a:ext cx="479422" cy="4616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7" name="화살표: 오른쪽 46">
              <a:extLst>
                <a:ext uri="{FF2B5EF4-FFF2-40B4-BE49-F238E27FC236}">
                  <a16:creationId xmlns:a16="http://schemas.microsoft.com/office/drawing/2014/main" id="{663FA456-2A67-4CD4-A9F1-D2BE3D254DF3}"/>
                </a:ext>
              </a:extLst>
            </p:cNvPr>
            <p:cNvSpPr/>
            <p:nvPr/>
          </p:nvSpPr>
          <p:spPr bwMode="auto">
            <a:xfrm rot="2958499">
              <a:off x="4991923" y="3465359"/>
              <a:ext cx="479422" cy="392584"/>
            </a:xfrm>
            <a:prstGeom prst="rightArrow">
              <a:avLst/>
            </a:prstGeom>
            <a:solidFill>
              <a:srgbClr val="FF0000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Picture 221">
              <a:extLst>
                <a:ext uri="{FF2B5EF4-FFF2-40B4-BE49-F238E27FC236}">
                  <a16:creationId xmlns:a16="http://schemas.microsoft.com/office/drawing/2014/main" id="{F4C7AA46-E02C-4850-BD74-FDFB811B0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12417" y="3442627"/>
              <a:ext cx="367609" cy="373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9D1B7BE-98F4-4DAC-AFCB-F2EAF9BF2B53}"/>
                </a:ext>
              </a:extLst>
            </p:cNvPr>
            <p:cNvSpPr txBox="1"/>
            <p:nvPr/>
          </p:nvSpPr>
          <p:spPr>
            <a:xfrm>
              <a:off x="4415937" y="3432956"/>
              <a:ext cx="685984" cy="400110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FF0000"/>
                  </a:solidFill>
                </a:rPr>
                <a:t>장애</a:t>
              </a:r>
              <a:endParaRPr lang="en-US" altLang="ko-KR" sz="1000" dirty="0">
                <a:solidFill>
                  <a:srgbClr val="FF0000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rgbClr val="FF0000"/>
                  </a:solidFill>
                </a:rPr>
                <a:t>발생</a:t>
              </a:r>
            </a:p>
          </p:txBody>
        </p:sp>
        <p:pic>
          <p:nvPicPr>
            <p:cNvPr id="71" name="Picture 172">
              <a:extLst>
                <a:ext uri="{FF2B5EF4-FFF2-40B4-BE49-F238E27FC236}">
                  <a16:creationId xmlns:a16="http://schemas.microsoft.com/office/drawing/2014/main" id="{DBCFADE5-D64F-4742-8CA9-3CCB9AFE1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61158" y="3960654"/>
              <a:ext cx="602837" cy="419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237">
              <a:extLst>
                <a:ext uri="{FF2B5EF4-FFF2-40B4-BE49-F238E27FC236}">
                  <a16:creationId xmlns:a16="http://schemas.microsoft.com/office/drawing/2014/main" id="{73CBD767-D629-47F7-8A38-60588CD28A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09614" y="4230853"/>
              <a:ext cx="212242" cy="212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0AEBD59-B3D6-495A-ABC2-8CCF1529037F}"/>
                </a:ext>
              </a:extLst>
            </p:cNvPr>
            <p:cNvSpPr/>
            <p:nvPr/>
          </p:nvSpPr>
          <p:spPr bwMode="auto">
            <a:xfrm>
              <a:off x="4376494" y="3868175"/>
              <a:ext cx="2092400" cy="698388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73" name="Picture 149">
            <a:extLst>
              <a:ext uri="{FF2B5EF4-FFF2-40B4-BE49-F238E27FC236}">
                <a16:creationId xmlns:a16="http://schemas.microsoft.com/office/drawing/2014/main" id="{32F0D136-DD3B-48B3-B327-1A11E2A89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2108" y="2514876"/>
            <a:ext cx="507881" cy="46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9B2DA869-9CC7-4D21-A251-4737640CA0C2}"/>
              </a:ext>
            </a:extLst>
          </p:cNvPr>
          <p:cNvSpPr txBox="1"/>
          <p:nvPr/>
        </p:nvSpPr>
        <p:spPr>
          <a:xfrm>
            <a:off x="5809839" y="3018388"/>
            <a:ext cx="1035357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/>
              <a:t>Veeam </a:t>
            </a:r>
            <a:r>
              <a:rPr lang="ko-KR" altLang="en-US" sz="1000" dirty="0"/>
              <a:t>백업</a:t>
            </a:r>
            <a:endParaRPr lang="en-US" altLang="ko-KR" sz="1000" dirty="0"/>
          </a:p>
          <a:p>
            <a:pPr algn="ctr"/>
            <a:r>
              <a:rPr lang="ko-KR" altLang="en-US" sz="1000" dirty="0"/>
              <a:t>저장소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5807DD-22D6-445C-90CC-9423C93CC7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2890" y="3492566"/>
            <a:ext cx="1108566" cy="6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71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>
            <a:extLst>
              <a:ext uri="{FF2B5EF4-FFF2-40B4-BE49-F238E27FC236}">
                <a16:creationId xmlns:a16="http://schemas.microsoft.com/office/drawing/2014/main" id="{ED46E642-4786-7147-B959-479CCD41DC92}"/>
              </a:ext>
            </a:extLst>
          </p:cNvPr>
          <p:cNvSpPr txBox="1">
            <a:spLocks/>
          </p:cNvSpPr>
          <p:nvPr/>
        </p:nvSpPr>
        <p:spPr>
          <a:xfrm>
            <a:off x="388800" y="172800"/>
            <a:ext cx="8381495" cy="561692"/>
          </a:xfrm>
          <a:prstGeom prst="rect">
            <a:avLst/>
          </a:prstGeom>
        </p:spPr>
        <p:txBody>
          <a:bodyPr vert="horz" wrap="square" lIns="0" tIns="34290" rIns="68580" bIns="3429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54B948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686030">
              <a:lnSpc>
                <a:spcPct val="100000"/>
              </a:lnSpc>
              <a:spcAft>
                <a:spcPts val="600"/>
              </a:spcAft>
              <a:defRPr/>
            </a:pPr>
            <a:r>
              <a:rPr lang="ko-KR" altLang="en-US" sz="3200" b="1" dirty="0">
                <a:ln w="3175">
                  <a:noFill/>
                </a:ln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안전한 백업 데이터 검색 및 복구</a:t>
            </a:r>
            <a:endParaRPr lang="ru-RU" altLang="ko-KR" sz="3200" b="1" dirty="0">
              <a:ln w="3175">
                <a:noFill/>
              </a:ln>
              <a:solidFill>
                <a:srgbClr val="00B336"/>
              </a:solidFill>
              <a:latin typeface="Tahoma" panose="020B0604030504040204" pitchFamily="34" charset="0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60" name="Content Placeholder 1">
            <a:extLst>
              <a:ext uri="{FF2B5EF4-FFF2-40B4-BE49-F238E27FC236}">
                <a16:creationId xmlns:a16="http://schemas.microsoft.com/office/drawing/2014/main" id="{0FA259D5-1478-485C-B658-266374773BA6}"/>
              </a:ext>
            </a:extLst>
          </p:cNvPr>
          <p:cNvSpPr txBox="1">
            <a:spLocks/>
          </p:cNvSpPr>
          <p:nvPr/>
        </p:nvSpPr>
        <p:spPr>
          <a:xfrm>
            <a:off x="0" y="858950"/>
            <a:ext cx="9144000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보안업계의 선두 제품들과 연동하여 데이터 복구 시 감염 여부를 판단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0" indent="0" algn="ctr">
              <a:buNone/>
            </a:pPr>
            <a:r>
              <a:rPr lang="ko-KR" altLang="en-US" sz="20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가장 최신의 안전한 데이터 백업본을 신속하게 검색</a:t>
            </a:r>
            <a:endParaRPr lang="en-US" altLang="ko-KR" sz="2000" b="1" dirty="0">
              <a:solidFill>
                <a:srgbClr val="00B33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Picture 3">
            <a:extLst>
              <a:ext uri="{FF2B5EF4-FFF2-40B4-BE49-F238E27FC236}">
                <a16:creationId xmlns:a16="http://schemas.microsoft.com/office/drawing/2014/main" id="{7AEF1923-C7C9-483F-B926-B10F9174F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17" y="2434224"/>
            <a:ext cx="447567" cy="448050"/>
          </a:xfrm>
          <a:prstGeom prst="rect">
            <a:avLst/>
          </a:prstGeom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FD638776-C059-44BC-855D-2D6AE406A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17" y="3359444"/>
            <a:ext cx="486675" cy="4524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7D8F1CA-689A-4450-9987-E288123F1D18}"/>
              </a:ext>
            </a:extLst>
          </p:cNvPr>
          <p:cNvSpPr txBox="1"/>
          <p:nvPr/>
        </p:nvSpPr>
        <p:spPr>
          <a:xfrm>
            <a:off x="288749" y="2909321"/>
            <a:ext cx="1352211" cy="41549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Veeam Backup &amp; Replication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D7F2AA-A5D5-4115-BAED-134D9A7F40A1}"/>
              </a:ext>
            </a:extLst>
          </p:cNvPr>
          <p:cNvSpPr txBox="1"/>
          <p:nvPr/>
        </p:nvSpPr>
        <p:spPr>
          <a:xfrm>
            <a:off x="269195" y="3845863"/>
            <a:ext cx="1352211" cy="253916"/>
          </a:xfrm>
          <a:prstGeom prst="rect">
            <a:avLst/>
          </a:prstGeom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Veeam repository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970166-D672-4A72-ABD1-E46BFD97FFCD}"/>
              </a:ext>
            </a:extLst>
          </p:cNvPr>
          <p:cNvSpPr txBox="1"/>
          <p:nvPr/>
        </p:nvSpPr>
        <p:spPr>
          <a:xfrm>
            <a:off x="113791" y="2137940"/>
            <a:ext cx="1702126" cy="25391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sz="105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1. </a:t>
            </a:r>
            <a:r>
              <a:rPr lang="ko-KR" altLang="en-US" sz="105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복원 시점 선택</a:t>
            </a:r>
            <a:endParaRPr lang="en-US" sz="105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CB9AD8B-8A8A-450E-B9C6-731863120B5D}"/>
              </a:ext>
            </a:extLst>
          </p:cNvPr>
          <p:cNvGrpSpPr/>
          <p:nvPr/>
        </p:nvGrpSpPr>
        <p:grpSpPr>
          <a:xfrm>
            <a:off x="3034488" y="2264295"/>
            <a:ext cx="1652300" cy="1133127"/>
            <a:chOff x="3034488" y="2264295"/>
            <a:chExt cx="1652300" cy="1133127"/>
          </a:xfrm>
        </p:grpSpPr>
        <p:pic>
          <p:nvPicPr>
            <p:cNvPr id="42" name="Picture 18">
              <a:extLst>
                <a:ext uri="{FF2B5EF4-FFF2-40B4-BE49-F238E27FC236}">
                  <a16:creationId xmlns:a16="http://schemas.microsoft.com/office/drawing/2014/main" id="{E13C1D21-D853-48E5-901A-12EA5052A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9768" y="2264295"/>
              <a:ext cx="1049448" cy="745572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D1A7288-FB11-47EB-86CB-C0C2FF21BBEE}"/>
                </a:ext>
              </a:extLst>
            </p:cNvPr>
            <p:cNvSpPr txBox="1"/>
            <p:nvPr/>
          </p:nvSpPr>
          <p:spPr>
            <a:xfrm>
              <a:off x="3034488" y="2981924"/>
              <a:ext cx="1652300" cy="415498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3. </a:t>
              </a:r>
              <a:r>
                <a:rPr lang="ko-KR" altLang="en-US" sz="105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마운트된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볼륨의 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AV 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검사 트리거</a:t>
              </a:r>
              <a:endParaRPr lang="en-US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4" name="Picture 27">
            <a:extLst>
              <a:ext uri="{FF2B5EF4-FFF2-40B4-BE49-F238E27FC236}">
                <a16:creationId xmlns:a16="http://schemas.microsoft.com/office/drawing/2014/main" id="{DB45BFF3-9ECA-49F4-B2F8-03C47AE23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385" y="2148532"/>
            <a:ext cx="1633145" cy="1582167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7CF48B4A-50E4-4CB4-B513-29E7A8290343}"/>
              </a:ext>
            </a:extLst>
          </p:cNvPr>
          <p:cNvGrpSpPr/>
          <p:nvPr/>
        </p:nvGrpSpPr>
        <p:grpSpPr>
          <a:xfrm>
            <a:off x="1371601" y="1824874"/>
            <a:ext cx="3154983" cy="1226669"/>
            <a:chOff x="1371601" y="1824874"/>
            <a:chExt cx="3154983" cy="1226669"/>
          </a:xfrm>
        </p:grpSpPr>
        <p:grpSp>
          <p:nvGrpSpPr>
            <p:cNvPr id="46" name="Group 15">
              <a:extLst>
                <a:ext uri="{FF2B5EF4-FFF2-40B4-BE49-F238E27FC236}">
                  <a16:creationId xmlns:a16="http://schemas.microsoft.com/office/drawing/2014/main" id="{B9AFBC8E-FD82-41F7-BFE4-3DB9764E518F}"/>
                </a:ext>
              </a:extLst>
            </p:cNvPr>
            <p:cNvGrpSpPr/>
            <p:nvPr/>
          </p:nvGrpSpPr>
          <p:grpSpPr>
            <a:xfrm>
              <a:off x="2426806" y="2434225"/>
              <a:ext cx="575754" cy="617318"/>
              <a:chOff x="4281701" y="4814728"/>
              <a:chExt cx="767672" cy="823091"/>
            </a:xfrm>
          </p:grpSpPr>
          <p:pic>
            <p:nvPicPr>
              <p:cNvPr id="50" name="Picture 7">
                <a:extLst>
                  <a:ext uri="{FF2B5EF4-FFF2-40B4-BE49-F238E27FC236}">
                    <a16:creationId xmlns:a16="http://schemas.microsoft.com/office/drawing/2014/main" id="{E935FA79-20A0-4BD4-ACB3-6709A2CF09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1701" y="4814728"/>
                <a:ext cx="689456" cy="690200"/>
              </a:xfrm>
              <a:prstGeom prst="rect">
                <a:avLst/>
              </a:prstGeom>
            </p:spPr>
          </p:pic>
          <p:pic>
            <p:nvPicPr>
              <p:cNvPr id="51" name="Picture 14">
                <a:extLst>
                  <a:ext uri="{FF2B5EF4-FFF2-40B4-BE49-F238E27FC236}">
                    <a16:creationId xmlns:a16="http://schemas.microsoft.com/office/drawing/2014/main" id="{079B1F21-5877-4C96-A9E6-0466E67E3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26429" y="5214419"/>
                <a:ext cx="422944" cy="423400"/>
              </a:xfrm>
              <a:prstGeom prst="rect">
                <a:avLst/>
              </a:prstGeom>
            </p:spPr>
          </p:pic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5BF2BB5-AFC3-4153-AA83-975FE9019980}"/>
                </a:ext>
              </a:extLst>
            </p:cNvPr>
            <p:cNvSpPr txBox="1"/>
            <p:nvPr/>
          </p:nvSpPr>
          <p:spPr>
            <a:xfrm>
              <a:off x="2075843" y="1824874"/>
              <a:ext cx="2450741" cy="415498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2. 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복원 된 디스크를 백업 파일에서 백업 서버로 직접 마운트</a:t>
              </a:r>
              <a:endParaRPr lang="en-US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9" name="Straight Arrow Connector 29">
              <a:extLst>
                <a:ext uri="{FF2B5EF4-FFF2-40B4-BE49-F238E27FC236}">
                  <a16:creationId xmlns:a16="http://schemas.microsoft.com/office/drawing/2014/main" id="{82DA5F74-F201-4A3F-8973-6BE774847EA6}"/>
                </a:ext>
              </a:extLst>
            </p:cNvPr>
            <p:cNvCxnSpPr/>
            <p:nvPr/>
          </p:nvCxnSpPr>
          <p:spPr>
            <a:xfrm>
              <a:off x="1371601" y="2658249"/>
              <a:ext cx="930728" cy="0"/>
            </a:xfrm>
            <a:prstGeom prst="straightConnector1">
              <a:avLst/>
            </a:prstGeom>
            <a:ln w="15875">
              <a:solidFill>
                <a:srgbClr val="00B336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F2CA20B-455F-4BFE-8171-0EC5A365C366}"/>
              </a:ext>
            </a:extLst>
          </p:cNvPr>
          <p:cNvGrpSpPr/>
          <p:nvPr/>
        </p:nvGrpSpPr>
        <p:grpSpPr>
          <a:xfrm>
            <a:off x="4489450" y="1820109"/>
            <a:ext cx="1852012" cy="913643"/>
            <a:chOff x="4489450" y="1820109"/>
            <a:chExt cx="1852012" cy="913643"/>
          </a:xfrm>
        </p:grpSpPr>
        <p:pic>
          <p:nvPicPr>
            <p:cNvPr id="53" name="Picture 21">
              <a:extLst>
                <a:ext uri="{FF2B5EF4-FFF2-40B4-BE49-F238E27FC236}">
                  <a16:creationId xmlns:a16="http://schemas.microsoft.com/office/drawing/2014/main" id="{8A84583E-C41C-44E4-8A76-675FEAB2F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97971" y="2112497"/>
              <a:ext cx="641157" cy="62125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4EA4230-68DC-428D-A04C-4D3BD3AE787A}"/>
                </a:ext>
              </a:extLst>
            </p:cNvPr>
            <p:cNvSpPr txBox="1"/>
            <p:nvPr/>
          </p:nvSpPr>
          <p:spPr>
            <a:xfrm>
              <a:off x="4596676" y="1820109"/>
              <a:ext cx="1744786" cy="415498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4a. 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발견 된 문제 없음 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복원</a:t>
              </a:r>
              <a:endParaRPr lang="en-US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5" name="Straight Arrow Connector 30">
              <a:extLst>
                <a:ext uri="{FF2B5EF4-FFF2-40B4-BE49-F238E27FC236}">
                  <a16:creationId xmlns:a16="http://schemas.microsoft.com/office/drawing/2014/main" id="{EA76F7BA-995A-4A67-8B8B-5677A9EDA431}"/>
                </a:ext>
              </a:extLst>
            </p:cNvPr>
            <p:cNvCxnSpPr>
              <a:cxnSpLocks/>
            </p:cNvCxnSpPr>
            <p:nvPr/>
          </p:nvCxnSpPr>
          <p:spPr>
            <a:xfrm>
              <a:off x="4489450" y="2434224"/>
              <a:ext cx="869156" cy="0"/>
            </a:xfrm>
            <a:prstGeom prst="straightConnector1">
              <a:avLst/>
            </a:prstGeom>
            <a:ln w="15875">
              <a:solidFill>
                <a:srgbClr val="00B336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40AF7468-C534-459F-910D-46428828724A}"/>
              </a:ext>
            </a:extLst>
          </p:cNvPr>
          <p:cNvGrpSpPr/>
          <p:nvPr/>
        </p:nvGrpSpPr>
        <p:grpSpPr>
          <a:xfrm>
            <a:off x="4489450" y="2724969"/>
            <a:ext cx="1970548" cy="1048405"/>
            <a:chOff x="4489450" y="2724969"/>
            <a:chExt cx="1970548" cy="1048405"/>
          </a:xfrm>
        </p:grpSpPr>
        <p:pic>
          <p:nvPicPr>
            <p:cNvPr id="57" name="Picture 23">
              <a:extLst>
                <a:ext uri="{FF2B5EF4-FFF2-40B4-BE49-F238E27FC236}">
                  <a16:creationId xmlns:a16="http://schemas.microsoft.com/office/drawing/2014/main" id="{064EACF9-1D46-46B4-ADE9-1FF268E59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01396" y="3175953"/>
              <a:ext cx="637733" cy="597421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7A035CD-83C8-413C-AD45-01D58B02027A}"/>
                </a:ext>
              </a:extLst>
            </p:cNvPr>
            <p:cNvSpPr txBox="1"/>
            <p:nvPr/>
          </p:nvSpPr>
          <p:spPr>
            <a:xfrm>
              <a:off x="4596675" y="2724969"/>
              <a:ext cx="1863323" cy="415498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algn="l"/>
              <a:r>
                <a:rPr 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4b. 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감염이 발견되면 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네트워크없이 복원</a:t>
              </a:r>
              <a:endParaRPr lang="en-US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9" name="Straight Arrow Connector 31">
              <a:extLst>
                <a:ext uri="{FF2B5EF4-FFF2-40B4-BE49-F238E27FC236}">
                  <a16:creationId xmlns:a16="http://schemas.microsoft.com/office/drawing/2014/main" id="{0723A96F-62F3-479C-B6D3-22CA69D53969}"/>
                </a:ext>
              </a:extLst>
            </p:cNvPr>
            <p:cNvCxnSpPr>
              <a:cxnSpLocks/>
            </p:cNvCxnSpPr>
            <p:nvPr/>
          </p:nvCxnSpPr>
          <p:spPr>
            <a:xfrm>
              <a:off x="4489450" y="3223517"/>
              <a:ext cx="833069" cy="0"/>
            </a:xfrm>
            <a:prstGeom prst="straightConnector1">
              <a:avLst/>
            </a:prstGeom>
            <a:ln w="15875">
              <a:solidFill>
                <a:srgbClr val="005F4B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Arrow Connector 32">
            <a:extLst>
              <a:ext uri="{FF2B5EF4-FFF2-40B4-BE49-F238E27FC236}">
                <a16:creationId xmlns:a16="http://schemas.microsoft.com/office/drawing/2014/main" id="{C7DAF247-919F-4FE9-A160-F80B47BACCA6}"/>
              </a:ext>
            </a:extLst>
          </p:cNvPr>
          <p:cNvCxnSpPr>
            <a:cxnSpLocks/>
          </p:cNvCxnSpPr>
          <p:nvPr/>
        </p:nvCxnSpPr>
        <p:spPr>
          <a:xfrm>
            <a:off x="6039128" y="2434224"/>
            <a:ext cx="1361797" cy="0"/>
          </a:xfrm>
          <a:prstGeom prst="straightConnector1">
            <a:avLst/>
          </a:prstGeom>
          <a:ln w="15875">
            <a:solidFill>
              <a:srgbClr val="00B336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34">
            <a:extLst>
              <a:ext uri="{FF2B5EF4-FFF2-40B4-BE49-F238E27FC236}">
                <a16:creationId xmlns:a16="http://schemas.microsoft.com/office/drawing/2014/main" id="{F69C55F6-953F-4CDF-A1C2-D44CE67D0902}"/>
              </a:ext>
            </a:extLst>
          </p:cNvPr>
          <p:cNvCxnSpPr>
            <a:cxnSpLocks/>
          </p:cNvCxnSpPr>
          <p:nvPr/>
        </p:nvCxnSpPr>
        <p:spPr>
          <a:xfrm flipV="1">
            <a:off x="6040380" y="2552114"/>
            <a:ext cx="1331970" cy="807331"/>
          </a:xfrm>
          <a:prstGeom prst="straightConnector1">
            <a:avLst/>
          </a:prstGeom>
          <a:ln w="15875">
            <a:solidFill>
              <a:srgbClr val="00B336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309EABE-0320-4E88-A316-EF74C2266809}"/>
              </a:ext>
            </a:extLst>
          </p:cNvPr>
          <p:cNvGrpSpPr/>
          <p:nvPr/>
        </p:nvGrpSpPr>
        <p:grpSpPr>
          <a:xfrm>
            <a:off x="3365394" y="3410550"/>
            <a:ext cx="1909573" cy="966878"/>
            <a:chOff x="3365394" y="3410550"/>
            <a:chExt cx="1909573" cy="966878"/>
          </a:xfrm>
        </p:grpSpPr>
        <p:pic>
          <p:nvPicPr>
            <p:cNvPr id="64" name="Picture 10">
              <a:extLst>
                <a:ext uri="{FF2B5EF4-FFF2-40B4-BE49-F238E27FC236}">
                  <a16:creationId xmlns:a16="http://schemas.microsoft.com/office/drawing/2014/main" id="{103F044B-0F32-4E08-9376-15F0C6A01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65394" y="3840887"/>
              <a:ext cx="556187" cy="53654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43B7D8B-7868-462D-B4A9-6390FA5FB7A4}"/>
                </a:ext>
              </a:extLst>
            </p:cNvPr>
            <p:cNvSpPr txBox="1"/>
            <p:nvPr/>
          </p:nvSpPr>
          <p:spPr>
            <a:xfrm>
              <a:off x="3628113" y="3410550"/>
              <a:ext cx="1646854" cy="415498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4c. 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감염이 발견되면 </a:t>
              </a:r>
              <a:r>
                <a:rPr lang="en-US" altLang="ko-KR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05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복구를 중단</a:t>
              </a:r>
              <a:endParaRPr lang="en-US" sz="105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6" name="Straight Arrow Connector 36">
              <a:extLst>
                <a:ext uri="{FF2B5EF4-FFF2-40B4-BE49-F238E27FC236}">
                  <a16:creationId xmlns:a16="http://schemas.microsoft.com/office/drawing/2014/main" id="{5B838EE9-74A7-4A6A-BD3F-5B7C5CCBADCF}"/>
                </a:ext>
              </a:extLst>
            </p:cNvPr>
            <p:cNvCxnSpPr>
              <a:cxnSpLocks/>
            </p:cNvCxnSpPr>
            <p:nvPr/>
          </p:nvCxnSpPr>
          <p:spPr>
            <a:xfrm>
              <a:off x="3646662" y="3410550"/>
              <a:ext cx="0" cy="403011"/>
            </a:xfrm>
            <a:prstGeom prst="straightConnector1">
              <a:avLst/>
            </a:prstGeom>
            <a:ln w="15875">
              <a:solidFill>
                <a:srgbClr val="B60200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98">
            <a:extLst>
              <a:ext uri="{FF2B5EF4-FFF2-40B4-BE49-F238E27FC236}">
                <a16:creationId xmlns:a16="http://schemas.microsoft.com/office/drawing/2014/main" id="{2478DC91-772F-4976-AF9B-FEAC0F27EC2D}"/>
              </a:ext>
            </a:extLst>
          </p:cNvPr>
          <p:cNvSpPr/>
          <p:nvPr/>
        </p:nvSpPr>
        <p:spPr bwMode="auto">
          <a:xfrm>
            <a:off x="7446384" y="2550881"/>
            <a:ext cx="1633145" cy="500662"/>
          </a:xfrm>
          <a:prstGeom prst="rect">
            <a:avLst/>
          </a:prstGeom>
          <a:solidFill>
            <a:srgbClr val="F7941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2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kern="0" dirty="0">
                <a:gradFill>
                  <a:gsLst>
                    <a:gs pos="0">
                      <a:schemeClr val="bg1"/>
                    </a:gs>
                    <a:gs pos="80000">
                      <a:schemeClr val="bg1"/>
                    </a:gs>
                  </a:gsLst>
                  <a:lin ang="162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Hypervisor </a:t>
            </a:r>
          </a:p>
        </p:txBody>
      </p:sp>
    </p:spTree>
    <p:extLst>
      <p:ext uri="{BB962C8B-B14F-4D97-AF65-F5344CB8AC3E}">
        <p14:creationId xmlns:p14="http://schemas.microsoft.com/office/powerpoint/2010/main" val="27435532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BF0DD2-FF31-4C94-96E5-0C21993B51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sz="4400" b="1" dirty="0">
                <a:ea typeface="맑은 고딕" panose="020B0503020000020004" pitchFamily="50" charset="-127"/>
              </a:rPr>
              <a:t>사이버 </a:t>
            </a:r>
            <a:r>
              <a:rPr lang="ko-KR" altLang="en-US" sz="4400" b="1" dirty="0" err="1">
                <a:ea typeface="맑은 고딕" panose="020B0503020000020004" pitchFamily="50" charset="-127"/>
              </a:rPr>
              <a:t>위협으로부터</a:t>
            </a:r>
            <a:r>
              <a:rPr lang="ko-KR" altLang="en-US" sz="4400" b="1" dirty="0">
                <a:ea typeface="맑은 고딕" panose="020B0503020000020004" pitchFamily="50" charset="-127"/>
              </a:rPr>
              <a:t> 데이터 복원</a:t>
            </a:r>
            <a:endParaRPr lang="en-GB" altLang="ko-KR" sz="4400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87285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492443"/>
          </a:xfrm>
        </p:spPr>
        <p:txBody>
          <a:bodyPr/>
          <a:lstStyle/>
          <a:p>
            <a:r>
              <a:rPr lang="ko-KR" altLang="en-US" sz="3200" dirty="0"/>
              <a:t>안전한 데이터 검색 및 복구가 관건</a:t>
            </a:r>
            <a:endParaRPr lang="en-US" sz="3200" dirty="0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F047169-C695-4B2E-89B5-06F479A83148}"/>
              </a:ext>
            </a:extLst>
          </p:cNvPr>
          <p:cNvSpPr txBox="1">
            <a:spLocks/>
          </p:cNvSpPr>
          <p:nvPr/>
        </p:nvSpPr>
        <p:spPr>
          <a:xfrm>
            <a:off x="0" y="867668"/>
            <a:ext cx="9144000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빠르게 진화되는 </a:t>
            </a: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랜섬웨어를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탐지하는 것은 현실적으로 불가능합니다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ctr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33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안정적인 백업 검색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B33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lang="ko-KR" altLang="en-US" sz="20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신속한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336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복구를 통한 비지니스 연속성 확보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B336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24432D71-1E82-48CC-AB32-869CD1C89792}"/>
              </a:ext>
            </a:extLst>
          </p:cNvPr>
          <p:cNvSpPr/>
          <p:nvPr/>
        </p:nvSpPr>
        <p:spPr bwMode="auto">
          <a:xfrm>
            <a:off x="3572102" y="1717722"/>
            <a:ext cx="1984153" cy="1909142"/>
          </a:xfrm>
          <a:prstGeom prst="rect">
            <a:avLst/>
          </a:prstGeom>
          <a:solidFill>
            <a:srgbClr val="54B948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5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시스템 전체 복구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ctr" defTabSz="6855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2400" b="1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or</a:t>
            </a:r>
          </a:p>
          <a:p>
            <a:pPr marL="0" marR="0" lvl="0" indent="0" algn="ctr" defTabSz="6855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일부 데이터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ctr" defTabSz="6855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복구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41" name="Rectangle 4">
            <a:extLst>
              <a:ext uri="{FF2B5EF4-FFF2-40B4-BE49-F238E27FC236}">
                <a16:creationId xmlns:a16="http://schemas.microsoft.com/office/drawing/2014/main" id="{D7D42616-5806-49C0-9586-7322707E6310}"/>
              </a:ext>
            </a:extLst>
          </p:cNvPr>
          <p:cNvSpPr/>
          <p:nvPr/>
        </p:nvSpPr>
        <p:spPr bwMode="auto">
          <a:xfrm>
            <a:off x="747245" y="1727597"/>
            <a:ext cx="1984153" cy="864013"/>
          </a:xfrm>
          <a:prstGeom prst="rect">
            <a:avLst/>
          </a:prstGeom>
          <a:solidFill>
            <a:srgbClr val="00B9F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5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데이터</a:t>
            </a:r>
          </a:p>
          <a:p>
            <a:pPr marL="0" marR="0" lvl="0" indent="0" algn="ctr" defTabSz="6855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안정성 검증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460ADEC-974D-4C43-97F5-A5ABC3B537CC}"/>
              </a:ext>
            </a:extLst>
          </p:cNvPr>
          <p:cNvSpPr/>
          <p:nvPr/>
        </p:nvSpPr>
        <p:spPr bwMode="auto">
          <a:xfrm>
            <a:off x="747244" y="2829123"/>
            <a:ext cx="1984153" cy="864013"/>
          </a:xfrm>
          <a:prstGeom prst="rect">
            <a:avLst/>
          </a:prstGeom>
          <a:solidFill>
            <a:srgbClr val="00B9F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6855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자동화</a:t>
            </a:r>
          </a:p>
        </p:txBody>
      </p:sp>
      <p:sp>
        <p:nvSpPr>
          <p:cNvPr id="4" name="십자형 3">
            <a:extLst>
              <a:ext uri="{FF2B5EF4-FFF2-40B4-BE49-F238E27FC236}">
                <a16:creationId xmlns:a16="http://schemas.microsoft.com/office/drawing/2014/main" id="{E7C8D8A2-7E50-4E8D-9966-AE17561B7472}"/>
              </a:ext>
            </a:extLst>
          </p:cNvPr>
          <p:cNvSpPr/>
          <p:nvPr/>
        </p:nvSpPr>
        <p:spPr bwMode="auto">
          <a:xfrm>
            <a:off x="2916990" y="2455621"/>
            <a:ext cx="455292" cy="491987"/>
          </a:xfrm>
          <a:prstGeom prst="plus">
            <a:avLst/>
          </a:prstGeom>
          <a:solidFill>
            <a:srgbClr val="9D9D9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Segoe UI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C4E579-1169-453A-B646-05E9AC944A02}"/>
              </a:ext>
            </a:extLst>
          </p:cNvPr>
          <p:cNvGrpSpPr/>
          <p:nvPr/>
        </p:nvGrpSpPr>
        <p:grpSpPr>
          <a:xfrm>
            <a:off x="5731887" y="2510285"/>
            <a:ext cx="531255" cy="381982"/>
            <a:chOff x="6371302" y="3136489"/>
            <a:chExt cx="624552" cy="4122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D2D2343-218C-4F19-93DE-5ED9EB679EDE}"/>
                </a:ext>
              </a:extLst>
            </p:cNvPr>
            <p:cNvSpPr/>
            <p:nvPr/>
          </p:nvSpPr>
          <p:spPr bwMode="auto">
            <a:xfrm>
              <a:off x="6371302" y="3136489"/>
              <a:ext cx="624552" cy="146756"/>
            </a:xfrm>
            <a:prstGeom prst="rect">
              <a:avLst/>
            </a:prstGeom>
            <a:solidFill>
              <a:srgbClr val="9D9D9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Segoe UI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47937E-1359-431F-8F5C-2561FB2D555A}"/>
                </a:ext>
              </a:extLst>
            </p:cNvPr>
            <p:cNvSpPr/>
            <p:nvPr/>
          </p:nvSpPr>
          <p:spPr bwMode="auto">
            <a:xfrm>
              <a:off x="6371302" y="3401960"/>
              <a:ext cx="624552" cy="146756"/>
            </a:xfrm>
            <a:prstGeom prst="rect">
              <a:avLst/>
            </a:prstGeom>
            <a:solidFill>
              <a:srgbClr val="9D9D9C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Segoe UI" pitchFamily="34" charset="0"/>
              </a:endParaRPr>
            </a:p>
          </p:txBody>
        </p:sp>
      </p:grpSp>
      <p:pic>
        <p:nvPicPr>
          <p:cNvPr id="16" name="Graphic 5">
            <a:extLst>
              <a:ext uri="{FF2B5EF4-FFF2-40B4-BE49-F238E27FC236}">
                <a16:creationId xmlns:a16="http://schemas.microsoft.com/office/drawing/2014/main" id="{EB937B92-72F5-43AE-AE17-73E5180FF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3901" y="1509124"/>
            <a:ext cx="2013697" cy="17949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053E49-C552-4CD2-B8F9-5329EED8C4CB}"/>
              </a:ext>
            </a:extLst>
          </p:cNvPr>
          <p:cNvSpPr txBox="1"/>
          <p:nvPr/>
        </p:nvSpPr>
        <p:spPr>
          <a:xfrm>
            <a:off x="6447911" y="3126695"/>
            <a:ext cx="2305463" cy="46166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서비스 재개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77D3C0-94D8-479A-9064-CAE1073CE032}"/>
              </a:ext>
            </a:extLst>
          </p:cNvPr>
          <p:cNvSpPr txBox="1"/>
          <p:nvPr/>
        </p:nvSpPr>
        <p:spPr>
          <a:xfrm>
            <a:off x="1" y="4100142"/>
            <a:ext cx="9143999" cy="491987"/>
          </a:xfrm>
          <a:prstGeom prst="rect">
            <a:avLst/>
          </a:prstGeom>
          <a:solidFill>
            <a:srgbClr val="FF0000"/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안전한 백업 데이터 검색 수일 소요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전체 복구 수일 소요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Picture 34">
            <a:extLst>
              <a:ext uri="{FF2B5EF4-FFF2-40B4-BE49-F238E27FC236}">
                <a16:creationId xmlns:a16="http://schemas.microsoft.com/office/drawing/2014/main" id="{4053A526-16F2-4F23-9AF6-40A9A36528C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125" y="137562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24838"/>
      </p:ext>
    </p:extLst>
  </p:cSld>
  <p:clrMapOvr>
    <a:masterClrMapping/>
  </p:clrMapOvr>
  <p:transition advTm="2659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10" grpId="0" animBg="1"/>
      <p:bldP spid="4" grpId="0" animBg="1"/>
      <p:bldP spid="15" grpId="0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4695129" y="267494"/>
            <a:ext cx="4053584" cy="1025281"/>
          </a:xfrm>
          <a:prstGeom prst="roundRect">
            <a:avLst>
              <a:gd name="adj" fmla="val 649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Create On-Demand Sandbox</a:t>
            </a:r>
            <a:r>
              <a:rPr lang="en-US" sz="1100" b="1" baseline="30000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 ™</a:t>
            </a:r>
            <a:endParaRPr lang="en-US" sz="1100" b="1" dirty="0">
              <a:solidFill>
                <a:srgbClr val="00B33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  <a:p>
            <a:pPr marL="0" lvl="1"/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가장 안전한 마지막 백업 데이터를 탐색 및 테스트</a:t>
            </a: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:</a:t>
            </a:r>
          </a:p>
          <a:p>
            <a:pPr marL="0" lvl="2" indent="-214313">
              <a:buFont typeface="Arial" panose="020B0604020202020204" pitchFamily="34" charset="0"/>
              <a:buChar char="•"/>
            </a:pP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무중단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 storage snapshots</a:t>
            </a:r>
          </a:p>
          <a:p>
            <a:pPr marL="0" lvl="2" indent="-214313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안전한 중복제거 백업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타켓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  <a:p>
            <a:pPr marL="0" lvl="2" indent="-214313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3-2-1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규칙을 사용하는 백업 데이터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84" name="Title 83"/>
          <p:cNvSpPr>
            <a:spLocks noGrp="1"/>
          </p:cNvSpPr>
          <p:nvPr>
            <p:ph type="title"/>
          </p:nvPr>
        </p:nvSpPr>
        <p:spPr>
          <a:xfrm>
            <a:off x="389436" y="169815"/>
            <a:ext cx="4182564" cy="557164"/>
          </a:xfrm>
          <a:prstGeom prst="roundRect">
            <a:avLst/>
          </a:prstGeom>
          <a:solidFill>
            <a:srgbClr val="00B336"/>
          </a:solidFill>
        </p:spPr>
        <p:txBody>
          <a:bodyPr wrap="square" lIns="36000" tIns="36000" rIns="36000" bIns="36000" anchor="ctr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Ransomware </a:t>
            </a:r>
            <a:r>
              <a:rPr lang="ko-KR" altLang="en-US" sz="2800" dirty="0">
                <a:solidFill>
                  <a:schemeClr val="bg1"/>
                </a:solidFill>
              </a:rPr>
              <a:t>발견</a:t>
            </a:r>
            <a:r>
              <a:rPr lang="en-US" sz="28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82981" y="738309"/>
            <a:ext cx="3967163" cy="390525"/>
          </a:xfrm>
          <a:noFill/>
        </p:spPr>
        <p:txBody>
          <a:bodyPr wrap="square" lIns="0" tIns="72000" rIns="72000" bIns="72000">
            <a:spAutoFit/>
          </a:bodyPr>
          <a:lstStyle/>
          <a:p>
            <a:pPr marL="0" indent="0" algn="ctr">
              <a:buNone/>
            </a:pPr>
            <a:r>
              <a:rPr lang="ko-KR" altLang="en-US" sz="1600" dirty="0">
                <a:solidFill>
                  <a:srgbClr val="00B336"/>
                </a:solidFill>
                <a:ea typeface="맑은 고딕" panose="020B0503020000020004" pitchFamily="50" charset="-127"/>
              </a:rPr>
              <a:t>어떤 백업 데이터가 안전한가요</a:t>
            </a:r>
            <a:r>
              <a:rPr lang="en-US" altLang="ko-KR" sz="1600" dirty="0">
                <a:solidFill>
                  <a:srgbClr val="00B336"/>
                </a:solidFill>
                <a:ea typeface="맑은 고딕" panose="020B0503020000020004" pitchFamily="50" charset="-127"/>
              </a:rPr>
              <a:t>?</a:t>
            </a:r>
            <a:endParaRPr lang="en-US" sz="1600" dirty="0">
              <a:solidFill>
                <a:srgbClr val="00B336"/>
              </a:solidFill>
              <a:ea typeface="맑은 고딕" panose="020B0503020000020004" pitchFamily="50" charset="-127"/>
            </a:endParaRPr>
          </a:p>
        </p:txBody>
      </p:sp>
      <p:sp>
        <p:nvSpPr>
          <p:cNvPr id="59" name="Rectangle: Rounded Corners 58"/>
          <p:cNvSpPr/>
          <p:nvPr/>
        </p:nvSpPr>
        <p:spPr>
          <a:xfrm>
            <a:off x="4695129" y="1347614"/>
            <a:ext cx="4053584" cy="462961"/>
          </a:xfrm>
          <a:prstGeom prst="roundRect">
            <a:avLst>
              <a:gd name="adj" fmla="val 1409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/>
            <a:r>
              <a:rPr lang="en-US" sz="11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Veeam’s </a:t>
            </a:r>
            <a:r>
              <a:rPr lang="en-US" sz="1100" b="1" dirty="0" err="1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SureBackup</a:t>
            </a:r>
            <a:r>
              <a:rPr lang="en-US" sz="1100" b="1" baseline="30000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®</a:t>
            </a:r>
          </a:p>
          <a:p>
            <a:pPr marL="0" lvl="1"/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자동으로 백업 데이터 안정성 검증 및 테스트 수행</a:t>
            </a:r>
            <a:endParaRPr lang="en-US" sz="11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22" name="Restore Text Box"/>
          <p:cNvSpPr txBox="1"/>
          <p:nvPr/>
        </p:nvSpPr>
        <p:spPr>
          <a:xfrm>
            <a:off x="5991111" y="2711528"/>
            <a:ext cx="64598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11">
              <a:lnSpc>
                <a:spcPct val="90000"/>
              </a:lnSpc>
              <a:defRPr/>
            </a:pPr>
            <a:r>
              <a:rPr 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Tape Device</a:t>
            </a:r>
            <a:endParaRPr lang="en-US" sz="1050" b="1" kern="0" dirty="0">
              <a:gradFill>
                <a:gsLst>
                  <a:gs pos="0">
                    <a:srgbClr val="000000">
                      <a:lumMod val="65000"/>
                      <a:lumOff val="35000"/>
                    </a:srgbClr>
                  </a:gs>
                  <a:gs pos="86000">
                    <a:srgbClr val="000000">
                      <a:lumMod val="65000"/>
                      <a:lumOff val="35000"/>
                    </a:srgbClr>
                  </a:gs>
                </a:gsLst>
                <a:path path="circle">
                  <a:fillToRect r="100000" b="100000"/>
                </a:path>
              </a:gradFill>
              <a:latin typeface="맑은 고딕" panose="020B0503020000020004" pitchFamily="50" charset="-127"/>
            </a:endParaRPr>
          </a:p>
        </p:txBody>
      </p:sp>
      <p:sp>
        <p:nvSpPr>
          <p:cNvPr id="167" name="Restore Text Box"/>
          <p:cNvSpPr txBox="1"/>
          <p:nvPr/>
        </p:nvSpPr>
        <p:spPr>
          <a:xfrm>
            <a:off x="7504333" y="2482738"/>
            <a:ext cx="1219859" cy="145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11">
              <a:lnSpc>
                <a:spcPct val="90000"/>
              </a:lnSpc>
              <a:defRPr/>
            </a:pPr>
            <a:r>
              <a:rPr 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Backup Target</a:t>
            </a:r>
            <a:endParaRPr lang="en-US" sz="1050" b="1" kern="0" dirty="0">
              <a:gradFill>
                <a:gsLst>
                  <a:gs pos="0">
                    <a:srgbClr val="000000">
                      <a:lumMod val="65000"/>
                      <a:lumOff val="35000"/>
                    </a:srgbClr>
                  </a:gs>
                  <a:gs pos="86000">
                    <a:srgbClr val="000000">
                      <a:lumMod val="65000"/>
                      <a:lumOff val="35000"/>
                    </a:srgbClr>
                  </a:gs>
                </a:gsLst>
                <a:path path="circle">
                  <a:fillToRect r="100000" b="100000"/>
                </a:path>
              </a:gradFill>
              <a:latin typeface="맑은 고딕" panose="020B0503020000020004" pitchFamily="50" charset="-127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833019" y="2165466"/>
            <a:ext cx="2962163" cy="3146"/>
          </a:xfrm>
          <a:prstGeom prst="straightConnector1">
            <a:avLst/>
          </a:prstGeom>
          <a:ln w="19050" cap="rnd">
            <a:solidFill>
              <a:srgbClr val="BA0200"/>
            </a:solidFill>
            <a:prstDash val="solid"/>
            <a:tailEnd type="arrow" w="med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633" y="2095822"/>
            <a:ext cx="411516" cy="33070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256" y="2318459"/>
            <a:ext cx="404998" cy="358607"/>
          </a:xfrm>
          <a:prstGeom prst="rect">
            <a:avLst/>
          </a:prstGeom>
        </p:spPr>
      </p:pic>
      <p:cxnSp>
        <p:nvCxnSpPr>
          <p:cNvPr id="89" name="Elbow Connector 88"/>
          <p:cNvCxnSpPr/>
          <p:nvPr/>
        </p:nvCxnSpPr>
        <p:spPr>
          <a:xfrm flipV="1">
            <a:off x="2200969" y="1999488"/>
            <a:ext cx="479544" cy="1617192"/>
          </a:xfrm>
          <a:prstGeom prst="bentConnector3">
            <a:avLst>
              <a:gd name="adj1" fmla="val 201811"/>
            </a:avLst>
          </a:prstGeom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4" name="Picture 25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615" y="3399815"/>
            <a:ext cx="612555" cy="52134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8" name="Storage Snap Text Box"/>
          <p:cNvSpPr txBox="1"/>
          <p:nvPr/>
        </p:nvSpPr>
        <p:spPr>
          <a:xfrm>
            <a:off x="876622" y="3966937"/>
            <a:ext cx="167225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11">
              <a:lnSpc>
                <a:spcPct val="90000"/>
              </a:lnSpc>
            </a:pPr>
            <a:r>
              <a:rPr 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HPE/Nimble/NetApp/Dell-EMC storage snapshots</a:t>
            </a:r>
          </a:p>
        </p:txBody>
      </p:sp>
      <p:sp>
        <p:nvSpPr>
          <p:cNvPr id="75" name="Rectangle 74"/>
          <p:cNvSpPr>
            <a:spLocks noChangeAspect="1"/>
          </p:cNvSpPr>
          <p:nvPr/>
        </p:nvSpPr>
        <p:spPr>
          <a:xfrm>
            <a:off x="3534341" y="2127567"/>
            <a:ext cx="1283302" cy="61713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 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33" y="2357238"/>
            <a:ext cx="1022465" cy="158446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>
            <a:off x="4854560" y="2495863"/>
            <a:ext cx="1265843" cy="1899"/>
          </a:xfrm>
          <a:prstGeom prst="straightConnector1">
            <a:avLst/>
          </a:prstGeom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29" y="1480036"/>
            <a:ext cx="187817" cy="20427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87" y="1479450"/>
            <a:ext cx="191304" cy="20545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235" y="1486495"/>
            <a:ext cx="235763" cy="191361"/>
          </a:xfrm>
          <a:prstGeom prst="rect">
            <a:avLst/>
          </a:prstGeom>
        </p:spPr>
      </p:pic>
      <p:sp>
        <p:nvSpPr>
          <p:cNvPr id="86" name="Restore Text Box"/>
          <p:cNvSpPr txBox="1"/>
          <p:nvPr/>
        </p:nvSpPr>
        <p:spPr>
          <a:xfrm>
            <a:off x="4865318" y="2299922"/>
            <a:ext cx="1219859" cy="145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11">
              <a:lnSpc>
                <a:spcPct val="90000"/>
              </a:lnSpc>
              <a:defRPr/>
            </a:pPr>
            <a:r>
              <a:rPr 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Off-line media</a:t>
            </a:r>
            <a:endParaRPr lang="en-US" sz="1050" b="1" kern="0" dirty="0">
              <a:gradFill>
                <a:gsLst>
                  <a:gs pos="0">
                    <a:srgbClr val="000000">
                      <a:lumMod val="65000"/>
                      <a:lumOff val="35000"/>
                    </a:srgbClr>
                  </a:gs>
                  <a:gs pos="86000">
                    <a:srgbClr val="000000">
                      <a:lumMod val="65000"/>
                      <a:lumOff val="35000"/>
                    </a:srgbClr>
                  </a:gs>
                </a:gsLst>
                <a:path path="circle">
                  <a:fillToRect r="100000" b="100000"/>
                </a:path>
              </a:gradFill>
              <a:latin typeface="맑은 고딕" panose="020B0503020000020004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E4DB7B1-5F3B-4467-B73A-53DA134425E7}"/>
              </a:ext>
            </a:extLst>
          </p:cNvPr>
          <p:cNvGrpSpPr/>
          <p:nvPr/>
        </p:nvGrpSpPr>
        <p:grpSpPr>
          <a:xfrm>
            <a:off x="4856755" y="2730978"/>
            <a:ext cx="4350508" cy="1428243"/>
            <a:chOff x="4856755" y="2730978"/>
            <a:chExt cx="4350508" cy="1428243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5831" y="3445610"/>
              <a:ext cx="435026" cy="379094"/>
            </a:xfrm>
            <a:prstGeom prst="rect">
              <a:avLst/>
            </a:prstGeom>
          </p:spPr>
        </p:pic>
        <p:cxnSp>
          <p:nvCxnSpPr>
            <p:cNvPr id="79" name="Straight Arrow Connector 78"/>
            <p:cNvCxnSpPr/>
            <p:nvPr/>
          </p:nvCxnSpPr>
          <p:spPr>
            <a:xfrm>
              <a:off x="4856755" y="2730978"/>
              <a:ext cx="3480953" cy="904179"/>
            </a:xfrm>
            <a:prstGeom prst="straightConnector1">
              <a:avLst/>
            </a:prstGeom>
            <a:ln w="19050" cap="rnd">
              <a:solidFill>
                <a:srgbClr val="00B336"/>
              </a:solidFill>
              <a:prstDash val="solid"/>
              <a:tailEnd type="arrow" w="med" len="sm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8" name="Restore Text Box"/>
            <p:cNvSpPr txBox="1"/>
            <p:nvPr/>
          </p:nvSpPr>
          <p:spPr>
            <a:xfrm>
              <a:off x="7987404" y="3868372"/>
              <a:ext cx="1219859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611">
                <a:lnSpc>
                  <a:spcPct val="90000"/>
                </a:lnSpc>
                <a:defRPr/>
              </a:pPr>
              <a:r>
                <a:rPr lang="en-US" sz="1050" kern="0" dirty="0">
                  <a:solidFill>
                    <a:sysClr val="windowText" lastClr="000000"/>
                  </a:solidFill>
                  <a:latin typeface="맑은 고딕" panose="020B0503020000020004" pitchFamily="50" charset="-127"/>
                </a:rPr>
                <a:t>On-Demand Sandbox</a:t>
              </a:r>
            </a:p>
          </p:txBody>
        </p:sp>
      </p:grpSp>
      <p:pic>
        <p:nvPicPr>
          <p:cNvPr id="73" name="Picture 25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0192" y="3399815"/>
            <a:ext cx="612555" cy="521343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78" name="Group 77"/>
          <p:cNvGrpSpPr/>
          <p:nvPr/>
        </p:nvGrpSpPr>
        <p:grpSpPr>
          <a:xfrm>
            <a:off x="895282" y="1768359"/>
            <a:ext cx="1541190" cy="1546263"/>
            <a:chOff x="-495819" y="2447500"/>
            <a:chExt cx="1541190" cy="1774399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251520" y="2822866"/>
              <a:ext cx="0" cy="108000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-252536" y="2822866"/>
              <a:ext cx="0" cy="108000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755576" y="2805135"/>
              <a:ext cx="0" cy="108000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6419" y="3899101"/>
              <a:ext cx="1222719" cy="322798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40596" y="2447500"/>
              <a:ext cx="446168" cy="429643"/>
            </a:xfrm>
            <a:prstGeom prst="rect">
              <a:avLst/>
            </a:prstGeom>
          </p:spPr>
        </p:pic>
        <p:grpSp>
          <p:nvGrpSpPr>
            <p:cNvPr id="95" name="Group 94"/>
            <p:cNvGrpSpPr/>
            <p:nvPr/>
          </p:nvGrpSpPr>
          <p:grpSpPr>
            <a:xfrm>
              <a:off x="-495819" y="2974569"/>
              <a:ext cx="1527713" cy="924277"/>
              <a:chOff x="605823" y="2768244"/>
              <a:chExt cx="1788856" cy="965501"/>
            </a:xfrm>
          </p:grpSpPr>
          <p:sp>
            <p:nvSpPr>
              <p:cNvPr id="99" name="Rectangle 98"/>
              <p:cNvSpPr/>
              <p:nvPr/>
            </p:nvSpPr>
            <p:spPr bwMode="auto">
              <a:xfrm>
                <a:off x="605823" y="2768244"/>
                <a:ext cx="1788856" cy="508588"/>
              </a:xfrm>
              <a:prstGeom prst="rect">
                <a:avLst/>
              </a:prstGeom>
              <a:solidFill>
                <a:srgbClr val="F7941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2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b="1" kern="0" dirty="0">
                    <a:gradFill>
                      <a:gsLst>
                        <a:gs pos="0">
                          <a:schemeClr val="bg1"/>
                        </a:gs>
                        <a:gs pos="80000">
                          <a:schemeClr val="bg1"/>
                        </a:gs>
                      </a:gsLst>
                      <a:lin ang="16200000" scaled="0"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  <a:cs typeface="Tahoma" panose="020B0604030504040204" pitchFamily="34" charset="0"/>
                  </a:rPr>
                  <a:t>Hypervisor </a:t>
                </a:r>
              </a:p>
            </p:txBody>
          </p:sp>
          <p:sp>
            <p:nvSpPr>
              <p:cNvPr id="100" name="Isosceles Triangle 99"/>
              <p:cNvSpPr/>
              <p:nvPr/>
            </p:nvSpPr>
            <p:spPr bwMode="auto">
              <a:xfrm rot="10800000">
                <a:off x="632661" y="3276831"/>
                <a:ext cx="1762017" cy="456914"/>
              </a:xfrm>
              <a:prstGeom prst="triangle">
                <a:avLst>
                  <a:gd name="adj" fmla="val 51734"/>
                </a:avLst>
              </a:prstGeom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2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ru-RU" kern="0" spc="-3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03" y="2447500"/>
              <a:ext cx="446168" cy="429643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03" y="2447500"/>
              <a:ext cx="446168" cy="429643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1034159" y="1232283"/>
            <a:ext cx="131689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11">
              <a:lnSpc>
                <a:spcPct val="90000"/>
              </a:lnSpc>
            </a:pPr>
            <a:r>
              <a:rPr lang="en-US" sz="90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Database, Applications, Files &amp; Data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895282" y="1187396"/>
            <a:ext cx="1541190" cy="5388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3174341" y="2426527"/>
            <a:ext cx="360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51" y="3424591"/>
            <a:ext cx="4572000" cy="723421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>
            <a:off x="4817642" y="2254877"/>
            <a:ext cx="2962800" cy="1899"/>
          </a:xfrm>
          <a:prstGeom prst="straightConnector1">
            <a:avLst/>
          </a:prstGeom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arrow" w="med" len="sm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Storage Snap Text Box"/>
          <p:cNvSpPr txBox="1"/>
          <p:nvPr/>
        </p:nvSpPr>
        <p:spPr>
          <a:xfrm>
            <a:off x="5220072" y="1891763"/>
            <a:ext cx="23649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11">
              <a:lnSpc>
                <a:spcPct val="90000"/>
              </a:lnSpc>
            </a:pPr>
            <a:r>
              <a:rPr lang="en-US" sz="100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HPE </a:t>
            </a:r>
            <a:r>
              <a:rPr lang="en-US" sz="1000" kern="0" dirty="0" err="1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StoreOnce</a:t>
            </a:r>
            <a:r>
              <a:rPr lang="en-US" sz="100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 Catalyst (or)</a:t>
            </a:r>
          </a:p>
          <a:p>
            <a:pPr algn="ctr" defTabSz="685611">
              <a:lnSpc>
                <a:spcPct val="90000"/>
              </a:lnSpc>
            </a:pPr>
            <a:r>
              <a:rPr lang="en-US" sz="100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Dell/EMC Data Domain  Boast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71" y="3976553"/>
            <a:ext cx="373406" cy="313345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68639" y="3976553"/>
            <a:ext cx="293527" cy="255788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371" y="2678754"/>
            <a:ext cx="373406" cy="31334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35439" y="2678754"/>
            <a:ext cx="293527" cy="2557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10" y="1931728"/>
            <a:ext cx="340207" cy="289549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56" y="1931728"/>
            <a:ext cx="340207" cy="289549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57" y="1931728"/>
            <a:ext cx="340207" cy="289549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22780" y="1956476"/>
            <a:ext cx="309726" cy="269904"/>
          </a:xfrm>
          <a:prstGeom prst="rect">
            <a:avLst/>
          </a:prstGeom>
        </p:spPr>
      </p:pic>
      <p:grpSp>
        <p:nvGrpSpPr>
          <p:cNvPr id="111" name="Group 110"/>
          <p:cNvGrpSpPr/>
          <p:nvPr/>
        </p:nvGrpSpPr>
        <p:grpSpPr>
          <a:xfrm>
            <a:off x="80572" y="1260298"/>
            <a:ext cx="753696" cy="895215"/>
            <a:chOff x="1030312" y="1254823"/>
            <a:chExt cx="753696" cy="1027295"/>
          </a:xfrm>
        </p:grpSpPr>
        <p:grpSp>
          <p:nvGrpSpPr>
            <p:cNvPr id="112" name="Group 111"/>
            <p:cNvGrpSpPr/>
            <p:nvPr/>
          </p:nvGrpSpPr>
          <p:grpSpPr>
            <a:xfrm>
              <a:off x="1168285" y="1851661"/>
              <a:ext cx="430457" cy="430457"/>
              <a:chOff x="1250370" y="1643180"/>
              <a:chExt cx="430457" cy="430457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1250370" y="1643180"/>
                <a:ext cx="430457" cy="430457"/>
              </a:xfrm>
              <a:prstGeom prst="rect">
                <a:avLst/>
              </a:prstGeom>
              <a:solidFill>
                <a:srgbClr val="54B9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맑은 고딕" panose="020B0503020000020004" pitchFamily="50" charset="-127"/>
                </a:endParaRPr>
              </a:p>
            </p:txBody>
          </p:sp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1532" y="1734024"/>
                <a:ext cx="248768" cy="248768"/>
              </a:xfrm>
              <a:prstGeom prst="rect">
                <a:avLst/>
              </a:prstGeom>
            </p:spPr>
          </p:pic>
        </p:grpSp>
        <p:sp>
          <p:nvSpPr>
            <p:cNvPr id="113" name="Isosceles Triangle 112"/>
            <p:cNvSpPr/>
            <p:nvPr/>
          </p:nvSpPr>
          <p:spPr>
            <a:xfrm rot="10800000">
              <a:off x="1181987" y="1505046"/>
              <a:ext cx="372864" cy="346614"/>
            </a:xfrm>
            <a:prstGeom prst="triangl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맑은 고딕" panose="020B0503020000020004" pitchFamily="50" charset="-127"/>
              </a:endParaRPr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1030312" y="1254823"/>
              <a:ext cx="753696" cy="227103"/>
              <a:chOff x="1592576" y="2207249"/>
              <a:chExt cx="1428582" cy="430459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2590701" y="2207251"/>
                <a:ext cx="430457" cy="430457"/>
                <a:chOff x="2590701" y="2207251"/>
                <a:chExt cx="430457" cy="430457"/>
              </a:xfrm>
            </p:grpSpPr>
            <p:sp>
              <p:nvSpPr>
                <p:cNvPr id="123" name="Rectangle 122"/>
                <p:cNvSpPr/>
                <p:nvPr/>
              </p:nvSpPr>
              <p:spPr>
                <a:xfrm>
                  <a:off x="2590701" y="2207251"/>
                  <a:ext cx="430457" cy="430457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맑은 고딕" panose="020B0503020000020004" pitchFamily="50" charset="-127"/>
                  </a:endParaRPr>
                </a:p>
              </p:txBody>
            </p:sp>
            <p:pic>
              <p:nvPicPr>
                <p:cNvPr id="125" name="Picture 124"/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4204" y="2300755"/>
                  <a:ext cx="243450" cy="243450"/>
                </a:xfrm>
                <a:prstGeom prst="rect">
                  <a:avLst/>
                </a:prstGeom>
              </p:spPr>
            </p:pic>
          </p:grpSp>
          <p:grpSp>
            <p:nvGrpSpPr>
              <p:cNvPr id="116" name="Group 115"/>
              <p:cNvGrpSpPr/>
              <p:nvPr/>
            </p:nvGrpSpPr>
            <p:grpSpPr>
              <a:xfrm>
                <a:off x="2085645" y="2207249"/>
                <a:ext cx="430457" cy="430458"/>
                <a:chOff x="2038457" y="2281876"/>
                <a:chExt cx="430457" cy="430458"/>
              </a:xfrm>
            </p:grpSpPr>
            <p:sp>
              <p:nvSpPr>
                <p:cNvPr id="120" name="Rectangle 119"/>
                <p:cNvSpPr/>
                <p:nvPr/>
              </p:nvSpPr>
              <p:spPr>
                <a:xfrm>
                  <a:off x="2038457" y="2281876"/>
                  <a:ext cx="430457" cy="43045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맑은 고딕" panose="020B0503020000020004" pitchFamily="50" charset="-127"/>
                  </a:endParaRPr>
                </a:p>
              </p:txBody>
            </p:sp>
            <p:pic>
              <p:nvPicPr>
                <p:cNvPr id="121" name="Picture 120"/>
                <p:cNvPicPr>
                  <a:picLocks noChangeAspect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1960" y="2375382"/>
                  <a:ext cx="243450" cy="243450"/>
                </a:xfrm>
                <a:prstGeom prst="rect">
                  <a:avLst/>
                </a:prstGeom>
              </p:spPr>
            </p:pic>
          </p:grpSp>
          <p:grpSp>
            <p:nvGrpSpPr>
              <p:cNvPr id="117" name="Group 116"/>
              <p:cNvGrpSpPr/>
              <p:nvPr/>
            </p:nvGrpSpPr>
            <p:grpSpPr>
              <a:xfrm>
                <a:off x="1592576" y="2207251"/>
                <a:ext cx="430457" cy="430457"/>
                <a:chOff x="1688443" y="2272530"/>
                <a:chExt cx="430457" cy="430457"/>
              </a:xfrm>
            </p:grpSpPr>
            <p:sp>
              <p:nvSpPr>
                <p:cNvPr id="118" name="Rectangle 117"/>
                <p:cNvSpPr/>
                <p:nvPr/>
              </p:nvSpPr>
              <p:spPr>
                <a:xfrm>
                  <a:off x="1688443" y="2272530"/>
                  <a:ext cx="430457" cy="430457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맑은 고딕" panose="020B0503020000020004" pitchFamily="50" charset="-127"/>
                  </a:endParaRPr>
                </a:p>
              </p:txBody>
            </p:sp>
            <p:pic>
              <p:nvPicPr>
                <p:cNvPr id="119" name="Picture 118"/>
                <p:cNvPicPr>
                  <a:picLocks noChangeAspect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81946" y="2366036"/>
                  <a:ext cx="243450" cy="24345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9" name="Content Placeholder 1">
            <a:extLst>
              <a:ext uri="{FF2B5EF4-FFF2-40B4-BE49-F238E27FC236}">
                <a16:creationId xmlns:a16="http://schemas.microsoft.com/office/drawing/2014/main" id="{83BB4406-485E-49E6-B2DF-ED02B2F83601}"/>
              </a:ext>
            </a:extLst>
          </p:cNvPr>
          <p:cNvSpPr txBox="1">
            <a:spLocks/>
          </p:cNvSpPr>
          <p:nvPr/>
        </p:nvSpPr>
        <p:spPr>
          <a:xfrm>
            <a:off x="9730" y="4245246"/>
            <a:ext cx="9144000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자동으로 </a:t>
            </a:r>
            <a:r>
              <a:rPr lang="ko-KR" altLang="en-US" sz="2000" b="1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샌드박스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 가장 안전한 마지막 백업 데이터 탐색 및 테스트</a:t>
            </a:r>
            <a:endParaRPr kumimoji="0" lang="en-US" sz="2000" b="1" i="0" u="none" strike="noStrike" kern="1200" cap="none" spc="0" normalizeH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900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/>
        </p:nvSpPr>
        <p:spPr>
          <a:xfrm>
            <a:off x="3310604" y="3595569"/>
            <a:ext cx="3991210" cy="1089452"/>
          </a:xfrm>
          <a:prstGeom prst="roundRect">
            <a:avLst>
              <a:gd name="adj" fmla="val 85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1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안전한 백업 데이터로부터 복구 또는 즉시 서비스</a:t>
            </a:r>
            <a:r>
              <a:rPr lang="en-US" sz="11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:</a:t>
            </a:r>
          </a:p>
        </p:txBody>
      </p:sp>
      <p:sp>
        <p:nvSpPr>
          <p:cNvPr id="84" name="Title 83"/>
          <p:cNvSpPr>
            <a:spLocks noGrp="1"/>
          </p:cNvSpPr>
          <p:nvPr>
            <p:ph type="title"/>
          </p:nvPr>
        </p:nvSpPr>
        <p:spPr>
          <a:noFill/>
        </p:spPr>
        <p:txBody>
          <a:bodyPr lIns="0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ko-KR" altLang="en-US" sz="3200" dirty="0"/>
              <a:t>서비스 중요도에 따른 다양한 복구 수행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88800" y="748691"/>
            <a:ext cx="6215063" cy="391628"/>
          </a:xfrm>
          <a:noFill/>
        </p:spPr>
        <p:txBody>
          <a:bodyPr wrap="square" lIns="0" tIns="72000" rIns="72000" bIns="72000">
            <a:spAutoFit/>
          </a:bodyPr>
          <a:lstStyle/>
          <a:p>
            <a:pPr marL="0" indent="0">
              <a:buNone/>
            </a:pPr>
            <a:r>
              <a:rPr lang="ko-KR" altLang="en-US" sz="1600" dirty="0">
                <a:solidFill>
                  <a:srgbClr val="00B336"/>
                </a:solidFill>
                <a:ea typeface="맑은 고딕" panose="020B0503020000020004" pitchFamily="50" charset="-127"/>
              </a:rPr>
              <a:t>시스템 전체 데이터 복구 또는 감염된 일부 데이터 복구</a:t>
            </a:r>
            <a:r>
              <a:rPr lang="en-US" altLang="ko-KR" sz="1600" dirty="0">
                <a:solidFill>
                  <a:srgbClr val="00B336"/>
                </a:solidFill>
                <a:ea typeface="맑은 고딕" panose="020B0503020000020004" pitchFamily="50" charset="-127"/>
              </a:rPr>
              <a:t>?</a:t>
            </a:r>
            <a:endParaRPr lang="en-US" sz="1600" dirty="0">
              <a:solidFill>
                <a:srgbClr val="00B336"/>
              </a:solidFill>
              <a:ea typeface="맑은 고딕" panose="020B0503020000020004" pitchFamily="50" charset="-127"/>
            </a:endParaRPr>
          </a:p>
        </p:txBody>
      </p:sp>
      <p:sp>
        <p:nvSpPr>
          <p:cNvPr id="122" name="Restore Text Box"/>
          <p:cNvSpPr txBox="1"/>
          <p:nvPr/>
        </p:nvSpPr>
        <p:spPr>
          <a:xfrm>
            <a:off x="5991111" y="2936399"/>
            <a:ext cx="64598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11">
              <a:lnSpc>
                <a:spcPct val="90000"/>
              </a:lnSpc>
              <a:defRPr/>
            </a:pPr>
            <a:r>
              <a:rPr 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Tape Device</a:t>
            </a:r>
            <a:endParaRPr lang="en-US" sz="1050" b="1" kern="0" dirty="0">
              <a:gradFill>
                <a:gsLst>
                  <a:gs pos="0">
                    <a:srgbClr val="000000">
                      <a:lumMod val="65000"/>
                      <a:lumOff val="35000"/>
                    </a:srgbClr>
                  </a:gs>
                  <a:gs pos="86000">
                    <a:srgbClr val="000000">
                      <a:lumMod val="65000"/>
                      <a:lumOff val="35000"/>
                    </a:srgbClr>
                  </a:gs>
                </a:gsLst>
                <a:path path="circle">
                  <a:fillToRect r="100000" b="100000"/>
                </a:path>
              </a:gradFill>
              <a:latin typeface="맑은 고딕" panose="020B0503020000020004" pitchFamily="50" charset="-127"/>
            </a:endParaRPr>
          </a:p>
        </p:txBody>
      </p:sp>
      <p:sp>
        <p:nvSpPr>
          <p:cNvPr id="167" name="Restore Text Box"/>
          <p:cNvSpPr txBox="1"/>
          <p:nvPr/>
        </p:nvSpPr>
        <p:spPr>
          <a:xfrm>
            <a:off x="7504333" y="2673853"/>
            <a:ext cx="1219859" cy="145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11">
              <a:lnSpc>
                <a:spcPct val="90000"/>
              </a:lnSpc>
              <a:defRPr/>
            </a:pPr>
            <a:r>
              <a:rPr 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Backup Target</a:t>
            </a:r>
            <a:endParaRPr lang="en-US" sz="1050" b="1" kern="0" dirty="0">
              <a:gradFill>
                <a:gsLst>
                  <a:gs pos="0">
                    <a:srgbClr val="000000">
                      <a:lumMod val="65000"/>
                      <a:lumOff val="35000"/>
                    </a:srgbClr>
                  </a:gs>
                  <a:gs pos="86000">
                    <a:srgbClr val="000000">
                      <a:lumMod val="65000"/>
                      <a:lumOff val="35000"/>
                    </a:srgbClr>
                  </a:gs>
                </a:gsLst>
                <a:path path="circle">
                  <a:fillToRect r="100000" b="100000"/>
                </a:path>
              </a:gradFill>
              <a:latin typeface="맑은 고딕" panose="020B0503020000020004" pitchFamily="50" charset="-127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833019" y="2309771"/>
            <a:ext cx="2962163" cy="3610"/>
          </a:xfrm>
          <a:prstGeom prst="straightConnector1">
            <a:avLst/>
          </a:prstGeom>
          <a:ln w="19050" cap="rnd">
            <a:solidFill>
              <a:srgbClr val="BA0200"/>
            </a:solidFill>
            <a:prstDash val="solid"/>
            <a:tailEnd type="arrow" w="med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633" y="2229851"/>
            <a:ext cx="411516" cy="379498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256" y="2485336"/>
            <a:ext cx="404998" cy="411516"/>
          </a:xfrm>
          <a:prstGeom prst="rect">
            <a:avLst/>
          </a:prstGeom>
        </p:spPr>
      </p:pic>
      <p:pic>
        <p:nvPicPr>
          <p:cNvPr id="124" name="Picture 25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615" y="3726236"/>
            <a:ext cx="612555" cy="59826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8" name="Storage Snap Text Box"/>
          <p:cNvSpPr txBox="1"/>
          <p:nvPr/>
        </p:nvSpPr>
        <p:spPr>
          <a:xfrm>
            <a:off x="876622" y="4377031"/>
            <a:ext cx="1672250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11">
              <a:lnSpc>
                <a:spcPct val="90000"/>
              </a:lnSpc>
            </a:pPr>
            <a:r>
              <a:rPr 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HPE/Nimble/NetApp/Dell-EMC storage snapshots</a:t>
            </a:r>
          </a:p>
        </p:txBody>
      </p:sp>
      <p:sp>
        <p:nvSpPr>
          <p:cNvPr id="75" name="Rectangle 74"/>
          <p:cNvSpPr>
            <a:spLocks noChangeAspect="1"/>
          </p:cNvSpPr>
          <p:nvPr/>
        </p:nvSpPr>
        <p:spPr>
          <a:xfrm>
            <a:off x="3534341" y="2266280"/>
            <a:ext cx="1283302" cy="708183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lnSpc>
                <a:spcPct val="90000"/>
              </a:lnSpc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 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33" y="2529837"/>
            <a:ext cx="1022465" cy="181823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>
            <a:off x="4854560" y="2688915"/>
            <a:ext cx="1265843" cy="2179"/>
          </a:xfrm>
          <a:prstGeom prst="straightConnector1">
            <a:avLst/>
          </a:prstGeom>
          <a:ln w="19050" cap="flat" cmpd="sng" algn="ctr">
            <a:solidFill>
              <a:srgbClr val="00B336"/>
            </a:solidFill>
            <a:prstDash val="solid"/>
            <a:round/>
            <a:headEnd type="arrow" w="med" len="med"/>
            <a:tailEnd type="none" w="med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977" y="3066510"/>
            <a:ext cx="435026" cy="43502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29" y="1523212"/>
            <a:ext cx="187817" cy="23441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87" y="1522540"/>
            <a:ext cx="191304" cy="23576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235" y="1530624"/>
            <a:ext cx="235763" cy="219595"/>
          </a:xfrm>
          <a:prstGeom prst="rect">
            <a:avLst/>
          </a:prstGeom>
        </p:spPr>
      </p:pic>
      <p:sp>
        <p:nvSpPr>
          <p:cNvPr id="86" name="Restore Text Box"/>
          <p:cNvSpPr txBox="1"/>
          <p:nvPr/>
        </p:nvSpPr>
        <p:spPr>
          <a:xfrm>
            <a:off x="6694118" y="1722659"/>
            <a:ext cx="1219859" cy="145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11">
              <a:lnSpc>
                <a:spcPct val="90000"/>
              </a:lnSpc>
              <a:defRPr/>
            </a:pPr>
            <a:r>
              <a:rPr 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Restore</a:t>
            </a:r>
            <a:endParaRPr lang="en-US" sz="1050" b="1" kern="0" dirty="0">
              <a:gradFill>
                <a:gsLst>
                  <a:gs pos="0">
                    <a:srgbClr val="000000">
                      <a:lumMod val="65000"/>
                      <a:lumOff val="35000"/>
                    </a:srgbClr>
                  </a:gs>
                  <a:gs pos="86000">
                    <a:srgbClr val="000000">
                      <a:lumMod val="65000"/>
                      <a:lumOff val="35000"/>
                    </a:srgbClr>
                  </a:gs>
                </a:gsLst>
                <a:path path="circle">
                  <a:fillToRect r="100000" b="100000"/>
                </a:path>
              </a:gradFill>
              <a:latin typeface="맑은 고딕" panose="020B0503020000020004" pitchFamily="50" charset="-127"/>
            </a:endParaRPr>
          </a:p>
        </p:txBody>
      </p:sp>
      <p:sp>
        <p:nvSpPr>
          <p:cNvPr id="68" name="Restore Text Box"/>
          <p:cNvSpPr txBox="1"/>
          <p:nvPr/>
        </p:nvSpPr>
        <p:spPr>
          <a:xfrm>
            <a:off x="7525550" y="3551647"/>
            <a:ext cx="1219859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11">
              <a:lnSpc>
                <a:spcPct val="90000"/>
              </a:lnSpc>
              <a:defRPr/>
            </a:pPr>
            <a:r>
              <a:rPr 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Veeam Cloud Connect</a:t>
            </a:r>
          </a:p>
        </p:txBody>
      </p:sp>
      <p:pic>
        <p:nvPicPr>
          <p:cNvPr id="73" name="Picture 25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0192" y="3726236"/>
            <a:ext cx="612555" cy="598262"/>
          </a:xfrm>
          <a:prstGeom prst="rect">
            <a:avLst/>
          </a:prstGeom>
          <a:noFill/>
          <a:ln>
            <a:noFill/>
          </a:ln>
          <a:effectLst/>
        </p:spPr>
      </p:pic>
      <p:grpSp>
        <p:nvGrpSpPr>
          <p:cNvPr id="78" name="Group 77"/>
          <p:cNvGrpSpPr/>
          <p:nvPr/>
        </p:nvGrpSpPr>
        <p:grpSpPr>
          <a:xfrm>
            <a:off x="895282" y="1854075"/>
            <a:ext cx="1541190" cy="1774399"/>
            <a:chOff x="-495819" y="2447500"/>
            <a:chExt cx="1541190" cy="1774399"/>
          </a:xfrm>
        </p:grpSpPr>
        <p:cxnSp>
          <p:nvCxnSpPr>
            <p:cNvPr id="80" name="Straight Arrow Connector 79"/>
            <p:cNvCxnSpPr/>
            <p:nvPr/>
          </p:nvCxnSpPr>
          <p:spPr>
            <a:xfrm flipV="1">
              <a:off x="251520" y="2822866"/>
              <a:ext cx="0" cy="108000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V="1">
              <a:off x="-252536" y="2822866"/>
              <a:ext cx="0" cy="108000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755576" y="2805135"/>
              <a:ext cx="0" cy="1080000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6419" y="3899101"/>
              <a:ext cx="1222719" cy="322798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40596" y="2447500"/>
              <a:ext cx="446168" cy="429643"/>
            </a:xfrm>
            <a:prstGeom prst="rect">
              <a:avLst/>
            </a:prstGeom>
          </p:spPr>
        </p:pic>
        <p:grpSp>
          <p:nvGrpSpPr>
            <p:cNvPr id="95" name="Group 94"/>
            <p:cNvGrpSpPr/>
            <p:nvPr/>
          </p:nvGrpSpPr>
          <p:grpSpPr>
            <a:xfrm>
              <a:off x="-495819" y="2974569"/>
              <a:ext cx="1527713" cy="924277"/>
              <a:chOff x="605823" y="2768244"/>
              <a:chExt cx="1788856" cy="965501"/>
            </a:xfrm>
          </p:grpSpPr>
          <p:sp>
            <p:nvSpPr>
              <p:cNvPr id="99" name="Rectangle 98"/>
              <p:cNvSpPr/>
              <p:nvPr/>
            </p:nvSpPr>
            <p:spPr bwMode="auto">
              <a:xfrm>
                <a:off x="605823" y="2768244"/>
                <a:ext cx="1788856" cy="508588"/>
              </a:xfrm>
              <a:prstGeom prst="rect">
                <a:avLst/>
              </a:prstGeom>
              <a:solidFill>
                <a:srgbClr val="F7941E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2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b="1" kern="0" dirty="0">
                    <a:gradFill>
                      <a:gsLst>
                        <a:gs pos="0">
                          <a:schemeClr val="bg1"/>
                        </a:gs>
                        <a:gs pos="80000">
                          <a:schemeClr val="bg1"/>
                        </a:gs>
                      </a:gsLst>
                      <a:lin ang="16200000" scaled="0"/>
                    </a:gradFill>
                    <a:latin typeface="맑은 고딕" panose="020B0503020000020004" pitchFamily="50" charset="-127"/>
                    <a:ea typeface="맑은 고딕" panose="020B0503020000020004" pitchFamily="50" charset="-127"/>
                    <a:cs typeface="Tahoma" panose="020B0604030504040204" pitchFamily="34" charset="0"/>
                  </a:rPr>
                  <a:t>Hypervisor </a:t>
                </a:r>
              </a:p>
            </p:txBody>
          </p:sp>
          <p:sp>
            <p:nvSpPr>
              <p:cNvPr id="100" name="Isosceles Triangle 99"/>
              <p:cNvSpPr/>
              <p:nvPr/>
            </p:nvSpPr>
            <p:spPr bwMode="auto">
              <a:xfrm rot="10800000">
                <a:off x="632661" y="3276831"/>
                <a:ext cx="1762017" cy="456914"/>
              </a:xfrm>
              <a:prstGeom prst="triangle">
                <a:avLst>
                  <a:gd name="adj" fmla="val 51734"/>
                </a:avLst>
              </a:prstGeom>
              <a:gradFill>
                <a:gsLst>
                  <a:gs pos="100000">
                    <a:schemeClr val="bg1">
                      <a:lumMod val="75000"/>
                      <a:alpha val="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16200000" scaled="0"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2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ru-RU" kern="0" spc="-3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03" y="2447500"/>
              <a:ext cx="446168" cy="429643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203" y="2447500"/>
              <a:ext cx="446168" cy="429643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1034159" y="1238906"/>
            <a:ext cx="131689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11">
              <a:lnSpc>
                <a:spcPct val="90000"/>
              </a:lnSpc>
            </a:pPr>
            <a:r>
              <a:rPr lang="en-US" sz="90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Database, Applications, Files &amp; Data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895282" y="1187396"/>
            <a:ext cx="1541190" cy="61835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4817642" y="2412374"/>
            <a:ext cx="2962800" cy="2179"/>
          </a:xfrm>
          <a:prstGeom prst="straightConnector1">
            <a:avLst/>
          </a:prstGeom>
          <a:ln w="19050" cap="flat" cmpd="sng" algn="ctr">
            <a:solidFill>
              <a:srgbClr val="00B336"/>
            </a:solidFill>
            <a:prstDash val="solid"/>
            <a:round/>
            <a:headEnd type="arrow" w="med" len="sm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Storage Snap Text Box"/>
          <p:cNvSpPr txBox="1"/>
          <p:nvPr/>
        </p:nvSpPr>
        <p:spPr>
          <a:xfrm>
            <a:off x="5220072" y="1995686"/>
            <a:ext cx="23649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11">
              <a:lnSpc>
                <a:spcPct val="90000"/>
              </a:lnSpc>
            </a:pPr>
            <a:r>
              <a:rPr lang="en-US" sz="100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HPE </a:t>
            </a:r>
            <a:r>
              <a:rPr lang="en-US" sz="1000" kern="0" dirty="0" err="1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StoreOnce</a:t>
            </a:r>
            <a:r>
              <a:rPr lang="en-US" sz="100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 Catalyst (or)</a:t>
            </a:r>
          </a:p>
          <a:p>
            <a:pPr algn="ctr" defTabSz="685611">
              <a:lnSpc>
                <a:spcPct val="90000"/>
              </a:lnSpc>
            </a:pPr>
            <a:r>
              <a:rPr lang="en-US" sz="100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Dell/EMC Data Domain  Boast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210" y="2041547"/>
            <a:ext cx="340207" cy="332269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56" y="2041547"/>
            <a:ext cx="340207" cy="332269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857" y="2041547"/>
            <a:ext cx="340207" cy="332269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22780" y="2069946"/>
            <a:ext cx="309726" cy="309726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406280" y="3848282"/>
            <a:ext cx="365953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스토리지 스냅에서 데이터 복구 또는 </a:t>
            </a:r>
            <a:r>
              <a:rPr lang="ko-KR" altLang="en-US" sz="11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즉시 서비스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06280" y="4057170"/>
            <a:ext cx="400877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14313" indent="-214313"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</a:rPr>
              <a:t>안전한 중복제거 타겟에서 데이터 복구 또는 </a:t>
            </a:r>
            <a:r>
              <a:rPr lang="ko-KR" altLang="en-US" b="1" dirty="0">
                <a:latin typeface="맑은 고딕" panose="020B0503020000020004" pitchFamily="50" charset="-127"/>
              </a:rPr>
              <a:t>즉시 서비스</a:t>
            </a:r>
            <a:endParaRPr lang="en-US" b="1" dirty="0">
              <a:latin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06281" y="4266058"/>
            <a:ext cx="328266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14313" indent="-214313"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</a:rPr>
              <a:t>오프라인 </a:t>
            </a:r>
            <a:r>
              <a:rPr lang="en-US" altLang="ko-KR" dirty="0">
                <a:latin typeface="맑은 고딕" panose="020B0503020000020004" pitchFamily="50" charset="-127"/>
              </a:rPr>
              <a:t>Tape</a:t>
            </a:r>
            <a:r>
              <a:rPr lang="ko-KR" altLang="en-US" dirty="0">
                <a:latin typeface="맑은 고딕" panose="020B0503020000020004" pitchFamily="50" charset="-127"/>
              </a:rPr>
              <a:t>에서 데이터 복구</a:t>
            </a:r>
            <a:endParaRPr lang="en-US" dirty="0">
              <a:latin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406281" y="4474946"/>
            <a:ext cx="328266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214313" indent="-214313"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맑은 고딕" panose="020B0503020000020004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>
                <a:latin typeface="맑은 고딕" panose="020B0503020000020004" pitchFamily="50" charset="-127"/>
              </a:rPr>
              <a:t>클라우드 또는 원격지에서 데이터 복구</a:t>
            </a:r>
            <a:endParaRPr lang="en-US" dirty="0">
              <a:latin typeface="맑은 고딕" panose="020B0503020000020004" pitchFamily="50" charset="-127"/>
            </a:endParaRPr>
          </a:p>
        </p:txBody>
      </p:sp>
      <p:cxnSp>
        <p:nvCxnSpPr>
          <p:cNvPr id="6" name="Connector: Elbow 5"/>
          <p:cNvCxnSpPr>
            <a:stCxn id="17" idx="0"/>
          </p:cNvCxnSpPr>
          <p:nvPr/>
        </p:nvCxnSpPr>
        <p:spPr>
          <a:xfrm rot="16200000" flipV="1">
            <a:off x="5170046" y="-697495"/>
            <a:ext cx="306173" cy="5548519"/>
          </a:xfrm>
          <a:prstGeom prst="bentConnector2">
            <a:avLst/>
          </a:prstGeom>
          <a:ln w="19050">
            <a:solidFill>
              <a:srgbClr val="00B336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store Text Box"/>
          <p:cNvSpPr txBox="1"/>
          <p:nvPr/>
        </p:nvSpPr>
        <p:spPr>
          <a:xfrm>
            <a:off x="3957784" y="1692120"/>
            <a:ext cx="1219859" cy="145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11">
              <a:lnSpc>
                <a:spcPct val="90000"/>
              </a:lnSpc>
              <a:defRPr/>
            </a:pPr>
            <a:r>
              <a:rPr 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VM Recovery</a:t>
            </a:r>
            <a:endParaRPr lang="en-US" sz="1050" b="1" kern="0" dirty="0">
              <a:gradFill>
                <a:gsLst>
                  <a:gs pos="0">
                    <a:srgbClr val="000000">
                      <a:lumMod val="65000"/>
                      <a:lumOff val="35000"/>
                    </a:srgbClr>
                  </a:gs>
                  <a:gs pos="86000">
                    <a:srgbClr val="000000">
                      <a:lumMod val="65000"/>
                      <a:lumOff val="35000"/>
                    </a:srgbClr>
                  </a:gs>
                </a:gsLst>
                <a:path path="circle">
                  <a:fillToRect r="100000" b="100000"/>
                </a:path>
              </a:gradFill>
              <a:latin typeface="맑은 고딕" panose="020B0503020000020004" pitchFamily="50" charset="-127"/>
            </a:endParaRPr>
          </a:p>
        </p:txBody>
      </p:sp>
      <p:cxnSp>
        <p:nvCxnSpPr>
          <p:cNvPr id="9" name="Connector: Elbow 8"/>
          <p:cNvCxnSpPr/>
          <p:nvPr/>
        </p:nvCxnSpPr>
        <p:spPr>
          <a:xfrm rot="10800000">
            <a:off x="2548872" y="1488205"/>
            <a:ext cx="3103248" cy="435474"/>
          </a:xfrm>
          <a:prstGeom prst="bentConnector3">
            <a:avLst>
              <a:gd name="adj1" fmla="val -172"/>
            </a:avLst>
          </a:prstGeom>
          <a:ln w="19050" cap="rnd">
            <a:solidFill>
              <a:srgbClr val="00B336"/>
            </a:solidFill>
            <a:prstDash val="dash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/>
          <p:cNvCxnSpPr>
            <a:endCxn id="75" idx="1"/>
          </p:cNvCxnSpPr>
          <p:nvPr/>
        </p:nvCxnSpPr>
        <p:spPr>
          <a:xfrm rot="16200000" flipH="1">
            <a:off x="2984743" y="2070773"/>
            <a:ext cx="696695" cy="402501"/>
          </a:xfrm>
          <a:prstGeom prst="bentConnector2">
            <a:avLst/>
          </a:prstGeom>
          <a:ln w="19050">
            <a:solidFill>
              <a:srgbClr val="00B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/>
          <p:cNvCxnSpPr>
            <a:cxnSpLocks/>
            <a:stCxn id="124" idx="3"/>
          </p:cNvCxnSpPr>
          <p:nvPr/>
        </p:nvCxnSpPr>
        <p:spPr>
          <a:xfrm flipV="1">
            <a:off x="2327170" y="1923677"/>
            <a:ext cx="804670" cy="2101690"/>
          </a:xfrm>
          <a:prstGeom prst="bentConnector2">
            <a:avLst/>
          </a:prstGeom>
          <a:ln w="19050">
            <a:solidFill>
              <a:srgbClr val="00B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store Text Box"/>
          <p:cNvSpPr txBox="1"/>
          <p:nvPr/>
        </p:nvSpPr>
        <p:spPr>
          <a:xfrm>
            <a:off x="4865318" y="2464064"/>
            <a:ext cx="1219859" cy="145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11">
              <a:lnSpc>
                <a:spcPct val="90000"/>
              </a:lnSpc>
              <a:defRPr/>
            </a:pPr>
            <a:r>
              <a:rPr 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Off-line media</a:t>
            </a:r>
            <a:endParaRPr lang="en-US" sz="1050" b="1" kern="0" dirty="0">
              <a:gradFill>
                <a:gsLst>
                  <a:gs pos="0">
                    <a:srgbClr val="000000">
                      <a:lumMod val="65000"/>
                      <a:lumOff val="35000"/>
                    </a:srgbClr>
                  </a:gs>
                  <a:gs pos="86000">
                    <a:srgbClr val="000000">
                      <a:lumMod val="65000"/>
                      <a:lumOff val="35000"/>
                    </a:srgbClr>
                  </a:gs>
                </a:gsLst>
                <a:path path="circle">
                  <a:fillToRect r="100000" b="100000"/>
                </a:path>
              </a:gradFill>
              <a:latin typeface="맑은 고딕" panose="020B0503020000020004" pitchFamily="50" charset="-127"/>
            </a:endParaRPr>
          </a:p>
        </p:txBody>
      </p:sp>
      <p:sp>
        <p:nvSpPr>
          <p:cNvPr id="70" name="Restore Text Box"/>
          <p:cNvSpPr txBox="1"/>
          <p:nvPr/>
        </p:nvSpPr>
        <p:spPr>
          <a:xfrm>
            <a:off x="4087949" y="1287029"/>
            <a:ext cx="1219859" cy="145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11">
              <a:lnSpc>
                <a:spcPct val="90000"/>
              </a:lnSpc>
              <a:defRPr/>
            </a:pPr>
            <a:r>
              <a:rPr 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Granular recovery</a:t>
            </a:r>
          </a:p>
        </p:txBody>
      </p:sp>
      <p:cxnSp>
        <p:nvCxnSpPr>
          <p:cNvPr id="24" name="Connector: Elbow 23"/>
          <p:cNvCxnSpPr>
            <a:endCxn id="75" idx="2"/>
          </p:cNvCxnSpPr>
          <p:nvPr/>
        </p:nvCxnSpPr>
        <p:spPr>
          <a:xfrm rot="10800000">
            <a:off x="4175993" y="2974464"/>
            <a:ext cx="3737987" cy="389375"/>
          </a:xfrm>
          <a:prstGeom prst="bentConnector2">
            <a:avLst/>
          </a:prstGeom>
          <a:ln w="19050" cap="flat" cmpd="sng" algn="ctr">
            <a:solidFill>
              <a:srgbClr val="00B336"/>
            </a:solidFill>
            <a:prstDash val="solid"/>
            <a:round/>
            <a:headEnd type="none" w="med" len="med"/>
            <a:tailEnd type="arrow" w="med" len="sm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80572" y="1271054"/>
            <a:ext cx="753696" cy="1027295"/>
            <a:chOff x="1030312" y="1254823"/>
            <a:chExt cx="753696" cy="1027295"/>
          </a:xfrm>
        </p:grpSpPr>
        <p:grpSp>
          <p:nvGrpSpPr>
            <p:cNvPr id="76" name="Group 75"/>
            <p:cNvGrpSpPr/>
            <p:nvPr/>
          </p:nvGrpSpPr>
          <p:grpSpPr>
            <a:xfrm>
              <a:off x="1168285" y="1851661"/>
              <a:ext cx="430457" cy="430457"/>
              <a:chOff x="1250370" y="1643180"/>
              <a:chExt cx="430457" cy="430457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1250370" y="1643180"/>
                <a:ext cx="430457" cy="430457"/>
              </a:xfrm>
              <a:prstGeom prst="rect">
                <a:avLst/>
              </a:prstGeom>
              <a:solidFill>
                <a:srgbClr val="54B9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맑은 고딕" panose="020B0503020000020004" pitchFamily="50" charset="-127"/>
                </a:endParaRPr>
              </a:p>
            </p:txBody>
          </p:sp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1532" y="1734024"/>
                <a:ext cx="248768" cy="248768"/>
              </a:xfrm>
              <a:prstGeom prst="rect">
                <a:avLst/>
              </a:prstGeom>
            </p:spPr>
          </p:pic>
        </p:grpSp>
        <p:sp>
          <p:nvSpPr>
            <p:cNvPr id="82" name="Isosceles Triangle 81"/>
            <p:cNvSpPr/>
            <p:nvPr/>
          </p:nvSpPr>
          <p:spPr>
            <a:xfrm rot="10800000">
              <a:off x="1181987" y="1505046"/>
              <a:ext cx="372864" cy="346614"/>
            </a:xfrm>
            <a:prstGeom prst="triangl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  <a:alpha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맑은 고딕" panose="020B0503020000020004" pitchFamily="50" charset="-127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1030312" y="1254823"/>
              <a:ext cx="753696" cy="227103"/>
              <a:chOff x="1592576" y="2207249"/>
              <a:chExt cx="1428582" cy="430459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2590701" y="2207251"/>
                <a:ext cx="430457" cy="430457"/>
                <a:chOff x="2590701" y="2207251"/>
                <a:chExt cx="430457" cy="430457"/>
              </a:xfrm>
            </p:grpSpPr>
            <p:sp>
              <p:nvSpPr>
                <p:cNvPr id="112" name="Rectangle 111"/>
                <p:cNvSpPr/>
                <p:nvPr/>
              </p:nvSpPr>
              <p:spPr>
                <a:xfrm>
                  <a:off x="2590701" y="2207251"/>
                  <a:ext cx="430457" cy="430457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맑은 고딕" panose="020B0503020000020004" pitchFamily="50" charset="-127"/>
                  </a:endParaRPr>
                </a:p>
              </p:txBody>
            </p:sp>
            <p:pic>
              <p:nvPicPr>
                <p:cNvPr id="113" name="Picture 112"/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4204" y="2300755"/>
                  <a:ext cx="243450" cy="243450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oup 95"/>
              <p:cNvGrpSpPr/>
              <p:nvPr/>
            </p:nvGrpSpPr>
            <p:grpSpPr>
              <a:xfrm>
                <a:off x="2085645" y="2207249"/>
                <a:ext cx="430457" cy="430458"/>
                <a:chOff x="2038457" y="2281876"/>
                <a:chExt cx="430457" cy="430458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2038457" y="2281876"/>
                  <a:ext cx="430457" cy="430458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맑은 고딕" panose="020B0503020000020004" pitchFamily="50" charset="-127"/>
                  </a:endParaRPr>
                </a:p>
              </p:txBody>
            </p:sp>
            <p:pic>
              <p:nvPicPr>
                <p:cNvPr id="111" name="Picture 110"/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1960" y="2375382"/>
                  <a:ext cx="243450" cy="243450"/>
                </a:xfrm>
                <a:prstGeom prst="rect">
                  <a:avLst/>
                </a:prstGeom>
              </p:spPr>
            </p:pic>
          </p:grpSp>
          <p:grpSp>
            <p:nvGrpSpPr>
              <p:cNvPr id="102" name="Group 101"/>
              <p:cNvGrpSpPr/>
              <p:nvPr/>
            </p:nvGrpSpPr>
            <p:grpSpPr>
              <a:xfrm>
                <a:off x="1592576" y="2207251"/>
                <a:ext cx="430457" cy="430457"/>
                <a:chOff x="1688443" y="2272530"/>
                <a:chExt cx="430457" cy="430457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1688443" y="2272530"/>
                  <a:ext cx="430457" cy="430457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맑은 고딕" panose="020B0503020000020004" pitchFamily="50" charset="-127"/>
                  </a:endParaRPr>
                </a:p>
              </p:txBody>
            </p:sp>
            <p:pic>
              <p:nvPicPr>
                <p:cNvPr id="106" name="Picture 105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81946" y="2366036"/>
                  <a:ext cx="243450" cy="24345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71" name="Picture 2" descr="Image result for ms azure">
            <a:extLst>
              <a:ext uri="{FF2B5EF4-FFF2-40B4-BE49-F238E27FC236}">
                <a16:creationId xmlns:a16="http://schemas.microsoft.com/office/drawing/2014/main" id="{D55FA720-C607-40CB-BA44-D5E474C09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142" y="3873650"/>
            <a:ext cx="570441" cy="36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Image result for AWS">
            <a:extLst>
              <a:ext uri="{FF2B5EF4-FFF2-40B4-BE49-F238E27FC236}">
                <a16:creationId xmlns:a16="http://schemas.microsoft.com/office/drawing/2014/main" id="{C0B5D4F8-3F05-446F-B6D1-88C6F634D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583" y="3860703"/>
            <a:ext cx="743885" cy="37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store Text Box">
            <a:extLst>
              <a:ext uri="{FF2B5EF4-FFF2-40B4-BE49-F238E27FC236}">
                <a16:creationId xmlns:a16="http://schemas.microsoft.com/office/drawing/2014/main" id="{F75A5296-8EDD-4708-800C-208AB7986CA8}"/>
              </a:ext>
            </a:extLst>
          </p:cNvPr>
          <p:cNvSpPr txBox="1"/>
          <p:nvPr/>
        </p:nvSpPr>
        <p:spPr>
          <a:xfrm>
            <a:off x="2076845" y="3024520"/>
            <a:ext cx="1219859" cy="1454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611">
              <a:lnSpc>
                <a:spcPct val="90000"/>
              </a:lnSpc>
              <a:defRPr/>
            </a:pPr>
            <a:r>
              <a:rPr 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VM Recovery</a:t>
            </a:r>
            <a:endParaRPr lang="en-US" sz="1050" b="1" kern="0" dirty="0">
              <a:gradFill>
                <a:gsLst>
                  <a:gs pos="0">
                    <a:srgbClr val="000000">
                      <a:lumMod val="65000"/>
                      <a:lumOff val="35000"/>
                    </a:srgbClr>
                  </a:gs>
                  <a:gs pos="86000">
                    <a:srgbClr val="000000">
                      <a:lumMod val="65000"/>
                      <a:lumOff val="35000"/>
                    </a:srgbClr>
                  </a:gs>
                </a:gsLst>
                <a:path path="circle">
                  <a:fillToRect r="100000" b="100000"/>
                </a:path>
              </a:gradFill>
              <a:latin typeface="맑은 고딕" panose="020B0503020000020004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DF45CC8-1C1D-4245-904D-3AA534C2DFAA}"/>
              </a:ext>
            </a:extLst>
          </p:cNvPr>
          <p:cNvCxnSpPr>
            <a:cxnSpLocks/>
          </p:cNvCxnSpPr>
          <p:nvPr/>
        </p:nvCxnSpPr>
        <p:spPr>
          <a:xfrm flipH="1">
            <a:off x="2548872" y="1923675"/>
            <a:ext cx="582968" cy="0"/>
          </a:xfrm>
          <a:prstGeom prst="straightConnector1">
            <a:avLst/>
          </a:prstGeom>
          <a:ln w="19050">
            <a:solidFill>
              <a:srgbClr val="00B336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6120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2" grpId="0"/>
      <p:bldP spid="167" grpId="0"/>
      <p:bldP spid="86" grpId="0"/>
      <p:bldP spid="68" grpId="0"/>
      <p:bldP spid="52" grpId="0"/>
      <p:bldP spid="53" grpId="0"/>
      <p:bldP spid="54" grpId="0"/>
      <p:bldP spid="55" grpId="0"/>
      <p:bldP spid="58" grpId="0"/>
      <p:bldP spid="69" grpId="0"/>
      <p:bldP spid="70" grpId="0"/>
      <p:bldP spid="7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83"/>
          <p:cNvSpPr>
            <a:spLocks noGrp="1"/>
          </p:cNvSpPr>
          <p:nvPr>
            <p:ph type="title"/>
          </p:nvPr>
        </p:nvSpPr>
        <p:spPr>
          <a:noFill/>
        </p:spPr>
        <p:txBody>
          <a:bodyPr lIns="0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ko-KR" altLang="en-US" sz="3200" dirty="0"/>
              <a:t>물리 서버 복구 시나리오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88800" y="748691"/>
            <a:ext cx="6215063" cy="391628"/>
          </a:xfrm>
          <a:noFill/>
        </p:spPr>
        <p:txBody>
          <a:bodyPr wrap="square" lIns="0" tIns="72000" rIns="72000" bIns="72000">
            <a:spAutoFit/>
          </a:bodyPr>
          <a:lstStyle/>
          <a:p>
            <a:pPr marL="0" indent="0">
              <a:buNone/>
            </a:pPr>
            <a:r>
              <a:rPr lang="ko-KR" altLang="en-US" sz="1600" dirty="0">
                <a:solidFill>
                  <a:srgbClr val="00B336"/>
                </a:solidFill>
                <a:ea typeface="맑은 고딕" panose="020B0503020000020004" pitchFamily="50" charset="-127"/>
              </a:rPr>
              <a:t>서비스를 수분 이내에 재개 및 </a:t>
            </a:r>
            <a:r>
              <a:rPr lang="ko-KR" altLang="en-US" sz="1600">
                <a:solidFill>
                  <a:srgbClr val="00B336"/>
                </a:solidFill>
                <a:ea typeface="맑은 고딕" panose="020B0503020000020004" pitchFamily="50" charset="-127"/>
              </a:rPr>
              <a:t>안전한 데이터 복원</a:t>
            </a:r>
            <a:endParaRPr lang="en-US" sz="1600" dirty="0">
              <a:solidFill>
                <a:srgbClr val="00B336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08C1C6-A098-44D4-8118-3B659E99EB67}"/>
              </a:ext>
            </a:extLst>
          </p:cNvPr>
          <p:cNvGrpSpPr/>
          <p:nvPr/>
        </p:nvGrpSpPr>
        <p:grpSpPr>
          <a:xfrm>
            <a:off x="485971" y="1449605"/>
            <a:ext cx="7432345" cy="927750"/>
            <a:chOff x="485971" y="1449605"/>
            <a:chExt cx="7432345" cy="927750"/>
          </a:xfrm>
        </p:grpSpPr>
        <p:sp>
          <p:nvSpPr>
            <p:cNvPr id="2" name="Rectangle: Rounded Corners 1"/>
            <p:cNvSpPr/>
            <p:nvPr/>
          </p:nvSpPr>
          <p:spPr>
            <a:xfrm>
              <a:off x="485971" y="1584179"/>
              <a:ext cx="1858289" cy="767046"/>
            </a:xfrm>
            <a:prstGeom prst="roundRect">
              <a:avLst>
                <a:gd name="adj" fmla="val 854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Secure Restore</a:t>
              </a:r>
              <a:r>
                <a:rPr lang="ko-KR" altLang="en-US" sz="1400" b="1" dirty="0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로 </a:t>
              </a:r>
              <a:endParaRPr lang="en-US" altLang="ko-KR" sz="14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  <a:p>
              <a:pPr algn="ctr"/>
              <a:r>
                <a:rPr lang="ko-KR" altLang="en-US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안전한</a:t>
              </a:r>
              <a:r>
                <a:rPr lang="ko-KR" altLang="en-US" sz="1400" b="1" dirty="0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 데이터 검색</a:t>
              </a:r>
              <a:endParaRPr lang="en-US" sz="14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3676AD0-9E53-43BB-8167-0280CFE6F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9350" y="1449605"/>
              <a:ext cx="4908966" cy="92775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B9BA2D1-D0C0-4576-8E2A-E70088E4B88B}"/>
              </a:ext>
            </a:extLst>
          </p:cNvPr>
          <p:cNvGrpSpPr/>
          <p:nvPr/>
        </p:nvGrpSpPr>
        <p:grpSpPr>
          <a:xfrm>
            <a:off x="1283639" y="2350771"/>
            <a:ext cx="6384221" cy="1177458"/>
            <a:chOff x="1283639" y="2350771"/>
            <a:chExt cx="6384221" cy="1177458"/>
          </a:xfrm>
        </p:grpSpPr>
        <p:sp>
          <p:nvSpPr>
            <p:cNvPr id="147" name="Rectangle: Rounded Corners 1">
              <a:extLst>
                <a:ext uri="{FF2B5EF4-FFF2-40B4-BE49-F238E27FC236}">
                  <a16:creationId xmlns:a16="http://schemas.microsoft.com/office/drawing/2014/main" id="{7EC10EF6-D7CE-406F-9F2B-4F93984858D6}"/>
                </a:ext>
              </a:extLst>
            </p:cNvPr>
            <p:cNvSpPr/>
            <p:nvPr/>
          </p:nvSpPr>
          <p:spPr>
            <a:xfrm>
              <a:off x="1283639" y="2717988"/>
              <a:ext cx="1858289" cy="767046"/>
            </a:xfrm>
            <a:prstGeom prst="roundRect">
              <a:avLst>
                <a:gd name="adj" fmla="val 854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Instant Recovery </a:t>
              </a:r>
              <a:r>
                <a:rPr lang="ko-KR" altLang="en-US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수분 이내 </a:t>
              </a:r>
              <a:r>
                <a:rPr lang="ko-KR" altLang="en-US" sz="1400" b="1" dirty="0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서비스 즉시 재개</a:t>
              </a:r>
              <a:endParaRPr lang="en-US" sz="14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B56BFD7-A3D2-4174-BFA4-1FD937662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7729" y="2674793"/>
              <a:ext cx="3120131" cy="853436"/>
            </a:xfrm>
            <a:prstGeom prst="rect">
              <a:avLst/>
            </a:prstGeom>
          </p:spPr>
        </p:pic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A35315DB-11CF-4742-B0FC-1F7D3C3EDEE7}"/>
                </a:ext>
              </a:extLst>
            </p:cNvPr>
            <p:cNvSpPr/>
            <p:nvPr/>
          </p:nvSpPr>
          <p:spPr bwMode="auto">
            <a:xfrm>
              <a:off x="1701293" y="2350771"/>
              <a:ext cx="403438" cy="367672"/>
            </a:xfrm>
            <a:prstGeom prst="downArrow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C8040F3-E04D-4E0B-9792-D568F6B2B30F}"/>
              </a:ext>
            </a:extLst>
          </p:cNvPr>
          <p:cNvGrpSpPr/>
          <p:nvPr/>
        </p:nvGrpSpPr>
        <p:grpSpPr>
          <a:xfrm>
            <a:off x="2212783" y="3491760"/>
            <a:ext cx="4972076" cy="1134718"/>
            <a:chOff x="2212783" y="3491760"/>
            <a:chExt cx="4972076" cy="1134718"/>
          </a:xfrm>
        </p:grpSpPr>
        <p:sp>
          <p:nvSpPr>
            <p:cNvPr id="148" name="Rectangle: Rounded Corners 1">
              <a:extLst>
                <a:ext uri="{FF2B5EF4-FFF2-40B4-BE49-F238E27FC236}">
                  <a16:creationId xmlns:a16="http://schemas.microsoft.com/office/drawing/2014/main" id="{AEBCF347-DF46-4303-A6E1-F61B32C7227B}"/>
                </a:ext>
              </a:extLst>
            </p:cNvPr>
            <p:cNvSpPr/>
            <p:nvPr/>
          </p:nvSpPr>
          <p:spPr>
            <a:xfrm>
              <a:off x="2212783" y="3851797"/>
              <a:ext cx="1858289" cy="767046"/>
            </a:xfrm>
            <a:prstGeom prst="roundRect">
              <a:avLst>
                <a:gd name="adj" fmla="val 854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서버 준비 및 </a:t>
              </a:r>
              <a:endParaRPr lang="en-US" altLang="ko-KR" sz="14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  <a:p>
              <a:pPr algn="ctr"/>
              <a:r>
                <a:rPr lang="ko-KR" altLang="en-US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데이터 복원 </a:t>
              </a:r>
              <a:r>
                <a:rPr lang="ko-KR" altLang="en-US" sz="1400" b="1" dirty="0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수행</a:t>
              </a:r>
              <a:endParaRPr lang="en-US" altLang="ko-KR" sz="14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DE46F05-D0A1-4EFA-A3F9-663171751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10488" y="3859432"/>
              <a:ext cx="1774371" cy="767046"/>
            </a:xfrm>
            <a:prstGeom prst="rect">
              <a:avLst/>
            </a:prstGeom>
          </p:spPr>
        </p:pic>
        <p:sp>
          <p:nvSpPr>
            <p:cNvPr id="199" name="화살표: 아래쪽 198">
              <a:extLst>
                <a:ext uri="{FF2B5EF4-FFF2-40B4-BE49-F238E27FC236}">
                  <a16:creationId xmlns:a16="http://schemas.microsoft.com/office/drawing/2014/main" id="{CA56C8B6-AE12-4DE4-8B7D-D21F19572D95}"/>
                </a:ext>
              </a:extLst>
            </p:cNvPr>
            <p:cNvSpPr/>
            <p:nvPr/>
          </p:nvSpPr>
          <p:spPr bwMode="auto">
            <a:xfrm>
              <a:off x="2605912" y="3491760"/>
              <a:ext cx="403438" cy="367672"/>
            </a:xfrm>
            <a:prstGeom prst="downArrow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9715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83"/>
          <p:cNvSpPr>
            <a:spLocks noGrp="1"/>
          </p:cNvSpPr>
          <p:nvPr>
            <p:ph type="title"/>
          </p:nvPr>
        </p:nvSpPr>
        <p:spPr>
          <a:noFill/>
        </p:spPr>
        <p:txBody>
          <a:bodyPr lIns="0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ko-KR" altLang="en-US" sz="3200" dirty="0"/>
              <a:t>가상 서버 복구 시나리오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4294967295"/>
          </p:nvPr>
        </p:nvSpPr>
        <p:spPr>
          <a:xfrm>
            <a:off x="388800" y="748691"/>
            <a:ext cx="6215063" cy="391628"/>
          </a:xfrm>
          <a:noFill/>
        </p:spPr>
        <p:txBody>
          <a:bodyPr wrap="square" lIns="0" tIns="72000" rIns="72000" bIns="72000">
            <a:spAutoFit/>
          </a:bodyPr>
          <a:lstStyle/>
          <a:p>
            <a:pPr marL="0" indent="0">
              <a:buNone/>
            </a:pPr>
            <a:r>
              <a:rPr lang="ko-KR" altLang="en-US" sz="1600" dirty="0">
                <a:solidFill>
                  <a:srgbClr val="00B336"/>
                </a:solidFill>
                <a:ea typeface="맑은 고딕" panose="020B0503020000020004" pitchFamily="50" charset="-127"/>
              </a:rPr>
              <a:t>서비스를 수분 이내에 재개 및 </a:t>
            </a:r>
            <a:r>
              <a:rPr lang="ko-KR" altLang="en-US" sz="1600">
                <a:solidFill>
                  <a:srgbClr val="00B336"/>
                </a:solidFill>
                <a:ea typeface="맑은 고딕" panose="020B0503020000020004" pitchFamily="50" charset="-127"/>
              </a:rPr>
              <a:t>안전한 데이터 복원</a:t>
            </a:r>
            <a:endParaRPr lang="en-US" sz="1600" dirty="0">
              <a:solidFill>
                <a:srgbClr val="00B336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924FB36-7C1F-4B31-A9E0-E19C54A5411F}"/>
              </a:ext>
            </a:extLst>
          </p:cNvPr>
          <p:cNvGrpSpPr/>
          <p:nvPr/>
        </p:nvGrpSpPr>
        <p:grpSpPr>
          <a:xfrm>
            <a:off x="485971" y="1449605"/>
            <a:ext cx="7432345" cy="927750"/>
            <a:chOff x="485971" y="1449605"/>
            <a:chExt cx="7432345" cy="927750"/>
          </a:xfrm>
        </p:grpSpPr>
        <p:sp>
          <p:nvSpPr>
            <p:cNvPr id="2" name="Rectangle: Rounded Corners 1"/>
            <p:cNvSpPr/>
            <p:nvPr/>
          </p:nvSpPr>
          <p:spPr>
            <a:xfrm>
              <a:off x="485971" y="1584179"/>
              <a:ext cx="1858289" cy="767046"/>
            </a:xfrm>
            <a:prstGeom prst="roundRect">
              <a:avLst>
                <a:gd name="adj" fmla="val 854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Secure Restore</a:t>
              </a:r>
              <a:r>
                <a:rPr lang="ko-KR" altLang="en-US" sz="1400" b="1" dirty="0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로 </a:t>
              </a:r>
              <a:endParaRPr lang="en-US" altLang="ko-KR" sz="14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  <a:p>
              <a:pPr algn="ctr"/>
              <a:r>
                <a:rPr lang="ko-KR" altLang="en-US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안전한</a:t>
              </a:r>
              <a:r>
                <a:rPr lang="ko-KR" altLang="en-US" sz="1400" b="1" dirty="0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 데이터 검색</a:t>
              </a:r>
              <a:endParaRPr lang="en-US" sz="14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3676AD0-9E53-43BB-8167-0280CFE6F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9350" y="1449605"/>
              <a:ext cx="4908966" cy="927750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96BCD1C-A832-4831-9CC9-4D0C5B32521B}"/>
              </a:ext>
            </a:extLst>
          </p:cNvPr>
          <p:cNvGrpSpPr/>
          <p:nvPr/>
        </p:nvGrpSpPr>
        <p:grpSpPr>
          <a:xfrm>
            <a:off x="1283639" y="2350771"/>
            <a:ext cx="6384221" cy="1177458"/>
            <a:chOff x="1283639" y="2350771"/>
            <a:chExt cx="6384221" cy="1177458"/>
          </a:xfrm>
        </p:grpSpPr>
        <p:sp>
          <p:nvSpPr>
            <p:cNvPr id="147" name="Rectangle: Rounded Corners 1">
              <a:extLst>
                <a:ext uri="{FF2B5EF4-FFF2-40B4-BE49-F238E27FC236}">
                  <a16:creationId xmlns:a16="http://schemas.microsoft.com/office/drawing/2014/main" id="{7EC10EF6-D7CE-406F-9F2B-4F93984858D6}"/>
                </a:ext>
              </a:extLst>
            </p:cNvPr>
            <p:cNvSpPr/>
            <p:nvPr/>
          </p:nvSpPr>
          <p:spPr>
            <a:xfrm>
              <a:off x="1283639" y="2717988"/>
              <a:ext cx="1858289" cy="767046"/>
            </a:xfrm>
            <a:prstGeom prst="roundRect">
              <a:avLst>
                <a:gd name="adj" fmla="val 854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Instant Recovery </a:t>
              </a:r>
              <a:r>
                <a:rPr lang="ko-KR" altLang="en-US" sz="14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수분 이내 </a:t>
              </a:r>
              <a:r>
                <a:rPr lang="ko-KR" altLang="en-US" sz="1400" b="1" dirty="0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서비스 즉시 재개</a:t>
              </a:r>
              <a:endParaRPr lang="en-US" sz="14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B56BFD7-A3D2-4174-BFA4-1FD937662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7729" y="2674793"/>
              <a:ext cx="3120131" cy="853436"/>
            </a:xfrm>
            <a:prstGeom prst="rect">
              <a:avLst/>
            </a:prstGeom>
          </p:spPr>
        </p:pic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A35315DB-11CF-4742-B0FC-1F7D3C3EDEE7}"/>
                </a:ext>
              </a:extLst>
            </p:cNvPr>
            <p:cNvSpPr/>
            <p:nvPr/>
          </p:nvSpPr>
          <p:spPr bwMode="auto">
            <a:xfrm>
              <a:off x="1701293" y="2350771"/>
              <a:ext cx="403438" cy="367672"/>
            </a:xfrm>
            <a:prstGeom prst="downArrow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503570E-4F56-4D2A-A4B1-BB0E6595FB48}"/>
              </a:ext>
            </a:extLst>
          </p:cNvPr>
          <p:cNvGrpSpPr/>
          <p:nvPr/>
        </p:nvGrpSpPr>
        <p:grpSpPr>
          <a:xfrm>
            <a:off x="2212783" y="3491760"/>
            <a:ext cx="6725684" cy="1285995"/>
            <a:chOff x="2212783" y="3491760"/>
            <a:chExt cx="6725684" cy="1285995"/>
          </a:xfrm>
        </p:grpSpPr>
        <p:sp>
          <p:nvSpPr>
            <p:cNvPr id="148" name="Rectangle: Rounded Corners 1">
              <a:extLst>
                <a:ext uri="{FF2B5EF4-FFF2-40B4-BE49-F238E27FC236}">
                  <a16:creationId xmlns:a16="http://schemas.microsoft.com/office/drawing/2014/main" id="{AEBCF347-DF46-4303-A6E1-F61B32C7227B}"/>
                </a:ext>
              </a:extLst>
            </p:cNvPr>
            <p:cNvSpPr/>
            <p:nvPr/>
          </p:nvSpPr>
          <p:spPr>
            <a:xfrm>
              <a:off x="2212783" y="3851797"/>
              <a:ext cx="1858289" cy="767046"/>
            </a:xfrm>
            <a:prstGeom prst="roundRect">
              <a:avLst>
                <a:gd name="adj" fmla="val 854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VM</a:t>
              </a:r>
              <a:r>
                <a:rPr lang="ko-KR" altLang="en-US" sz="1400" b="1" dirty="0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 </a:t>
              </a:r>
              <a:r>
                <a:rPr lang="en-US" altLang="ko-KR" sz="1400" b="1" dirty="0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Migration </a:t>
              </a:r>
              <a:r>
                <a:rPr lang="ko-KR" altLang="en-US" sz="1400" b="1" dirty="0">
                  <a:solidFill>
                    <a:srgbClr val="00B336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수행 하여 복원 수행</a:t>
              </a:r>
              <a:endParaRPr lang="en-US" altLang="ko-KR" sz="14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sp>
          <p:nvSpPr>
            <p:cNvPr id="199" name="화살표: 아래쪽 198">
              <a:extLst>
                <a:ext uri="{FF2B5EF4-FFF2-40B4-BE49-F238E27FC236}">
                  <a16:creationId xmlns:a16="http://schemas.microsoft.com/office/drawing/2014/main" id="{CA56C8B6-AE12-4DE4-8B7D-D21F19572D95}"/>
                </a:ext>
              </a:extLst>
            </p:cNvPr>
            <p:cNvSpPr/>
            <p:nvPr/>
          </p:nvSpPr>
          <p:spPr bwMode="auto">
            <a:xfrm>
              <a:off x="2605912" y="3491760"/>
              <a:ext cx="403438" cy="367672"/>
            </a:xfrm>
            <a:prstGeom prst="downArrow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2F58BC9-BD30-4783-B7FE-CA473AD0C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0152" y="3806580"/>
              <a:ext cx="2156188" cy="9711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D290610-2E4E-4B6D-B010-C19E62BA5F19}"/>
                </a:ext>
              </a:extLst>
            </p:cNvPr>
            <p:cNvSpPr txBox="1"/>
            <p:nvPr/>
          </p:nvSpPr>
          <p:spPr>
            <a:xfrm>
              <a:off x="7088804" y="4019876"/>
              <a:ext cx="1849663" cy="43088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altLang="ko-KR" sz="1100" dirty="0" err="1">
                  <a:solidFill>
                    <a:srgbClr val="FF0000"/>
                  </a:solidFill>
                </a:rPr>
                <a:t>Vmware</a:t>
              </a:r>
              <a:r>
                <a:rPr lang="en-US" altLang="ko-KR" sz="1100" dirty="0">
                  <a:solidFill>
                    <a:srgbClr val="FF0000"/>
                  </a:solidFill>
                </a:rPr>
                <a:t> : </a:t>
              </a:r>
              <a:r>
                <a:rPr lang="en-US" altLang="ko-KR" sz="1100" dirty="0" err="1">
                  <a:solidFill>
                    <a:srgbClr val="FF0000"/>
                  </a:solidFill>
                </a:rPr>
                <a:t>vMotion</a:t>
              </a:r>
              <a:endParaRPr lang="en-US" altLang="ko-KR" sz="1100" dirty="0">
                <a:solidFill>
                  <a:srgbClr val="FF0000"/>
                </a:solidFill>
              </a:endParaRPr>
            </a:p>
            <a:p>
              <a:r>
                <a:rPr lang="en-US" altLang="ko-KR" sz="1100" dirty="0">
                  <a:solidFill>
                    <a:srgbClr val="FF0000"/>
                  </a:solidFill>
                </a:rPr>
                <a:t>Hyper-V : Migration</a:t>
              </a:r>
              <a:endParaRPr lang="ko-KR" altLang="en-US" sz="11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54951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7B847F2-09DD-4C51-A659-DCE387182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963" y="2750262"/>
            <a:ext cx="982492" cy="982492"/>
          </a:xfrm>
          <a:prstGeom prst="rect">
            <a:avLst/>
          </a:prstGeom>
        </p:spPr>
      </p:pic>
      <p:sp>
        <p:nvSpPr>
          <p:cNvPr id="23" name="Title 4">
            <a:extLst>
              <a:ext uri="{FF2B5EF4-FFF2-40B4-BE49-F238E27FC236}">
                <a16:creationId xmlns:a16="http://schemas.microsoft.com/office/drawing/2014/main" id="{AD7B3C5B-F5E1-4401-93AC-5BB030802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826" y="171451"/>
            <a:ext cx="3972872" cy="492443"/>
          </a:xfrm>
        </p:spPr>
        <p:txBody>
          <a:bodyPr/>
          <a:lstStyle/>
          <a:p>
            <a:r>
              <a:rPr lang="ko-KR" altLang="en-US" sz="3200" dirty="0" err="1"/>
              <a:t>랜섬웨어란</a:t>
            </a:r>
            <a:r>
              <a:rPr lang="en-US" altLang="ko-KR" sz="3200" dirty="0"/>
              <a:t>???</a:t>
            </a:r>
            <a:endParaRPr lang="en-US" sz="3200" dirty="0"/>
          </a:p>
        </p:txBody>
      </p:sp>
      <p:pic>
        <p:nvPicPr>
          <p:cNvPr id="24" name="Picture 2" descr="Image result for ransomware">
            <a:extLst>
              <a:ext uri="{FF2B5EF4-FFF2-40B4-BE49-F238E27FC236}">
                <a16:creationId xmlns:a16="http://schemas.microsoft.com/office/drawing/2014/main" id="{8D866069-D1C2-42B9-AED4-B9717AB2C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0B5C67F4-8CE3-463E-8027-2781F72275FA}"/>
              </a:ext>
            </a:extLst>
          </p:cNvPr>
          <p:cNvSpPr txBox="1">
            <a:spLocks/>
          </p:cNvSpPr>
          <p:nvPr/>
        </p:nvSpPr>
        <p:spPr>
          <a:xfrm>
            <a:off x="4669277" y="1205659"/>
            <a:ext cx="4338536" cy="120323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0" indent="0" algn="l" defTabSz="68604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0000"/>
              <a:buFont typeface="Arial" pitchFamily="34" charset="0"/>
              <a:buNone/>
              <a:defRPr sz="2400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5750" indent="-285750" algn="l" defTabSz="68604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90000"/>
              <a:buFont typeface="Arial" panose="020B0604020202020204" pitchFamily="34" charset="0"/>
              <a:buChar char="•"/>
              <a:tabLst/>
              <a:defRPr sz="2000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74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/>
              <a:t>랜섬웨어는</a:t>
            </a:r>
            <a:r>
              <a:rPr lang="ko-KR" altLang="en-US" sz="2000" dirty="0"/>
              <a:t> </a:t>
            </a:r>
            <a:r>
              <a:rPr lang="ko-KR" altLang="en-US" b="1" dirty="0">
                <a:solidFill>
                  <a:srgbClr val="00B336"/>
                </a:solidFill>
              </a:rPr>
              <a:t>‘몸값’</a:t>
            </a:r>
            <a:r>
              <a:rPr lang="en-US" altLang="ko-KR" b="1" dirty="0">
                <a:solidFill>
                  <a:srgbClr val="00B336"/>
                </a:solidFill>
              </a:rPr>
              <a:t>(Ransom)</a:t>
            </a:r>
            <a:r>
              <a:rPr lang="ko-KR" altLang="en-US" sz="2000" dirty="0"/>
              <a:t>과 </a:t>
            </a:r>
            <a:r>
              <a:rPr lang="ko-KR" altLang="en-US" b="1" dirty="0">
                <a:solidFill>
                  <a:srgbClr val="00B336"/>
                </a:solidFill>
              </a:rPr>
              <a:t>‘소프트웨어’</a:t>
            </a:r>
            <a:r>
              <a:rPr lang="en-US" altLang="ko-KR" b="1" dirty="0">
                <a:solidFill>
                  <a:srgbClr val="00B336"/>
                </a:solidFill>
              </a:rPr>
              <a:t>(Software)</a:t>
            </a:r>
            <a:r>
              <a:rPr lang="ko-KR" altLang="en-US" sz="2000" dirty="0"/>
              <a:t>의 합성어</a:t>
            </a:r>
            <a:endParaRPr lang="en-US" altLang="ko-KR" sz="2000" dirty="0"/>
          </a:p>
        </p:txBody>
      </p:sp>
      <p:pic>
        <p:nvPicPr>
          <p:cNvPr id="26" name="Picture 17">
            <a:extLst>
              <a:ext uri="{FF2B5EF4-FFF2-40B4-BE49-F238E27FC236}">
                <a16:creationId xmlns:a16="http://schemas.microsoft.com/office/drawing/2014/main" id="{C9FE6CF4-F61F-452A-9FA0-C6DBC69D5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286" y="2759990"/>
            <a:ext cx="982493" cy="84188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4DBEC6-6B52-4646-AB58-3AE9E688F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213" y="2945394"/>
            <a:ext cx="509991" cy="509991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B3C8BEB9-D7B8-4782-B371-DFC87D1AE8B9}"/>
              </a:ext>
            </a:extLst>
          </p:cNvPr>
          <p:cNvGrpSpPr/>
          <p:nvPr/>
        </p:nvGrpSpPr>
        <p:grpSpPr>
          <a:xfrm>
            <a:off x="7916892" y="2625189"/>
            <a:ext cx="812806" cy="1082612"/>
            <a:chOff x="7916892" y="2333361"/>
            <a:chExt cx="812806" cy="1082612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C4B80FA-EEDC-4951-A823-5B9EA7A6A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16892" y="2333361"/>
              <a:ext cx="812806" cy="81280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C047AA7-67E2-419F-ACD7-7E579847B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19365" y="3009570"/>
              <a:ext cx="406403" cy="406403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5D18A1E-3B26-443F-A6B0-5C909414A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22059" y="3009570"/>
              <a:ext cx="406403" cy="406403"/>
            </a:xfrm>
            <a:prstGeom prst="rect">
              <a:avLst/>
            </a:prstGeom>
          </p:spPr>
        </p:pic>
      </p:grpSp>
      <p:sp>
        <p:nvSpPr>
          <p:cNvPr id="32" name="화살표: 갈매기형 수장 31">
            <a:extLst>
              <a:ext uri="{FF2B5EF4-FFF2-40B4-BE49-F238E27FC236}">
                <a16:creationId xmlns:a16="http://schemas.microsoft.com/office/drawing/2014/main" id="{DC8A112C-5492-46E8-9E7F-882F9EAC88E4}"/>
              </a:ext>
            </a:extLst>
          </p:cNvPr>
          <p:cNvSpPr/>
          <p:nvPr/>
        </p:nvSpPr>
        <p:spPr bwMode="auto">
          <a:xfrm>
            <a:off x="6040878" y="3099684"/>
            <a:ext cx="233465" cy="269806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화살표: 갈매기형 수장 32">
            <a:extLst>
              <a:ext uri="{FF2B5EF4-FFF2-40B4-BE49-F238E27FC236}">
                <a16:creationId xmlns:a16="http://schemas.microsoft.com/office/drawing/2014/main" id="{10CC8D76-726F-470B-886E-9E03CA2E226D}"/>
              </a:ext>
            </a:extLst>
          </p:cNvPr>
          <p:cNvSpPr/>
          <p:nvPr/>
        </p:nvSpPr>
        <p:spPr bwMode="auto">
          <a:xfrm>
            <a:off x="7514075" y="3099684"/>
            <a:ext cx="233465" cy="269806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69E63E-9B56-4A9D-94E5-FE5AF75485EA}"/>
              </a:ext>
            </a:extLst>
          </p:cNvPr>
          <p:cNvSpPr txBox="1"/>
          <p:nvPr/>
        </p:nvSpPr>
        <p:spPr>
          <a:xfrm>
            <a:off x="4844374" y="3737701"/>
            <a:ext cx="982492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암호화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997BE0-443E-4113-8EEB-7B94EE039513}"/>
              </a:ext>
            </a:extLst>
          </p:cNvPr>
          <p:cNvSpPr txBox="1"/>
          <p:nvPr/>
        </p:nvSpPr>
        <p:spPr>
          <a:xfrm>
            <a:off x="6267795" y="3737701"/>
            <a:ext cx="1246280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사용 불능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3CEB2B-A184-4ECA-9FBA-8A42C5A695A5}"/>
              </a:ext>
            </a:extLst>
          </p:cNvPr>
          <p:cNvSpPr txBox="1"/>
          <p:nvPr/>
        </p:nvSpPr>
        <p:spPr>
          <a:xfrm>
            <a:off x="7733582" y="3737701"/>
            <a:ext cx="1176954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600" b="1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금전 요구</a:t>
            </a:r>
            <a:endParaRPr lang="ko-KR" altLang="en-US" sz="1600" b="1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55613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BF0DD2-FF31-4C94-96E5-0C21993B51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b="1" dirty="0">
                <a:ea typeface="맑은 고딕" panose="020B0503020000020004" pitchFamily="50" charset="-127"/>
              </a:rPr>
              <a:t>고객사례</a:t>
            </a:r>
            <a:endParaRPr lang="en-US" altLang="ko-KR" b="1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32073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ko-KR" altLang="en-US" sz="3200" b="1" dirty="0"/>
              <a:t>고객 사례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백업 및 </a:t>
            </a:r>
            <a:r>
              <a:rPr lang="en-US" altLang="ko-KR" sz="3200" dirty="0"/>
              <a:t>DR </a:t>
            </a:r>
            <a:r>
              <a:rPr lang="ko-KR" altLang="en-US" sz="3200" dirty="0"/>
              <a:t>복제</a:t>
            </a:r>
            <a:endParaRPr lang="ko-KR" altLang="en-US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4352C6-5B03-49E2-A647-BC31A91D1F94}"/>
              </a:ext>
            </a:extLst>
          </p:cNvPr>
          <p:cNvSpPr txBox="1"/>
          <p:nvPr/>
        </p:nvSpPr>
        <p:spPr>
          <a:xfrm>
            <a:off x="400472" y="740545"/>
            <a:ext cx="8352902" cy="64583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>
              <a:defRPr/>
            </a:pPr>
            <a:r>
              <a:rPr lang="ko-KR" altLang="en-US" sz="2000" b="1" dirty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저비용 </a:t>
            </a:r>
            <a:r>
              <a:rPr lang="en-US" altLang="ko-KR" sz="2000" b="1" dirty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DR </a:t>
            </a:r>
            <a:r>
              <a:rPr lang="ko-KR" altLang="en-US" sz="2000" b="1" dirty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구축</a:t>
            </a:r>
            <a:r>
              <a:rPr lang="en-US" altLang="ko-KR" sz="2000" b="1" dirty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가상화</a:t>
            </a:r>
            <a:r>
              <a:rPr lang="en-US" altLang="ko-KR" sz="2000" b="1" dirty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000" b="1" dirty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 통합 백업</a:t>
            </a: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79D04037-F3BC-409A-9C84-E612F887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36" y="1386382"/>
            <a:ext cx="8363938" cy="334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1162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ko-KR" altLang="en-US" sz="3200" b="1" dirty="0"/>
              <a:t>고객 사례 </a:t>
            </a:r>
            <a:r>
              <a:rPr lang="en-US" altLang="ko-KR" sz="3200" b="1" dirty="0"/>
              <a:t>– </a:t>
            </a:r>
            <a:r>
              <a:rPr lang="ko-KR" altLang="en-US" sz="3200" b="1" dirty="0"/>
              <a:t>통합 백업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4352C6-5B03-49E2-A647-BC31A91D1F94}"/>
              </a:ext>
            </a:extLst>
          </p:cNvPr>
          <p:cNvSpPr txBox="1"/>
          <p:nvPr/>
        </p:nvSpPr>
        <p:spPr>
          <a:xfrm>
            <a:off x="400472" y="740545"/>
            <a:ext cx="8352902" cy="64583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lvl="0" algn="ctr">
              <a:defRPr/>
            </a:pPr>
            <a:r>
              <a:rPr lang="ko-KR" altLang="en-US" sz="2000" b="1" dirty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가상화</a:t>
            </a:r>
            <a:r>
              <a:rPr lang="en-US" altLang="ko-KR" sz="2000" b="1" dirty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/OS/</a:t>
            </a:r>
            <a:r>
              <a:rPr lang="ko-KR" altLang="en-US" sz="2000" b="1" dirty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통합 관리</a:t>
            </a:r>
            <a:r>
              <a:rPr lang="en-US" altLang="ko-KR" sz="2000" b="1" dirty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1" dirty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</a:t>
            </a:r>
            <a:r>
              <a:rPr lang="en-US" altLang="ko-KR" sz="2000" b="1" dirty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2000" b="1" dirty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 절감</a:t>
            </a:r>
            <a:r>
              <a:rPr lang="en-US" altLang="ko-KR" sz="2000" b="1" dirty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RTO 15</a:t>
            </a:r>
            <a:r>
              <a:rPr lang="ko-KR" altLang="en-US" sz="2000" b="1" dirty="0">
                <a:solidFill>
                  <a:srgbClr val="FFFFFF">
                    <a:lumMod val="5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AE919D7-D787-4B62-A9C1-46716B2DD552}"/>
              </a:ext>
            </a:extLst>
          </p:cNvPr>
          <p:cNvGrpSpPr/>
          <p:nvPr/>
        </p:nvGrpSpPr>
        <p:grpSpPr>
          <a:xfrm>
            <a:off x="278936" y="1288585"/>
            <a:ext cx="8700059" cy="3298529"/>
            <a:chOff x="388939" y="2312988"/>
            <a:chExt cx="9243268" cy="406876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37817E25-EEBB-4ED3-AF99-92910A26666D}"/>
                </a:ext>
              </a:extLst>
            </p:cNvPr>
            <p:cNvSpPr/>
            <p:nvPr/>
          </p:nvSpPr>
          <p:spPr>
            <a:xfrm>
              <a:off x="388939" y="2312988"/>
              <a:ext cx="9128124" cy="4068762"/>
            </a:xfrm>
            <a:prstGeom prst="roundRect">
              <a:avLst>
                <a:gd name="adj" fmla="val 3376"/>
              </a:avLst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5CB678-B131-4092-A195-5C4BCA405B84}"/>
                </a:ext>
              </a:extLst>
            </p:cNvPr>
            <p:cNvSpPr txBox="1"/>
            <p:nvPr/>
          </p:nvSpPr>
          <p:spPr>
            <a:xfrm>
              <a:off x="6301375" y="5074786"/>
              <a:ext cx="3330832" cy="99609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171450" indent="-171450" defTabSz="914400">
                <a:spcAft>
                  <a:spcPts val="200"/>
                </a:spcAft>
                <a:buClr>
                  <a:prstClr val="white">
                    <a:lumMod val="50000"/>
                  </a:prstClr>
                </a:buClr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대상 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호스트 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35</a:t>
              </a: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(845VM, 170TB), </a:t>
              </a:r>
            </a:p>
            <a:p>
              <a:pPr marL="171450" indent="-171450" defTabSz="914400">
                <a:spcAft>
                  <a:spcPts val="200"/>
                </a:spcAft>
                <a:buClr>
                  <a:prstClr val="white">
                    <a:lumMod val="50000"/>
                  </a:prstClr>
                </a:buClr>
                <a:buFont typeface="Wingdings" panose="05000000000000000000" pitchFamily="2" charset="2"/>
                <a:buChar char="§"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             x86 </a:t>
              </a: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물리서버 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370</a:t>
              </a: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(130TB)</a:t>
              </a:r>
            </a:p>
            <a:p>
              <a:pPr marL="171450" indent="-171450" defTabSz="914400">
                <a:spcAft>
                  <a:spcPts val="200"/>
                </a:spcAft>
                <a:buClr>
                  <a:prstClr val="white">
                    <a:lumMod val="50000"/>
                  </a:prstClr>
                </a:buClr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보관 주기 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2 </a:t>
              </a: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</a:t>
              </a:r>
            </a:p>
            <a:p>
              <a:pPr marL="171450" indent="-171450" defTabSz="914400">
                <a:spcAft>
                  <a:spcPts val="200"/>
                </a:spcAft>
                <a:buClr>
                  <a:prstClr val="white">
                    <a:lumMod val="50000"/>
                  </a:prstClr>
                </a:buClr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시간 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8</a:t>
              </a: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 내외 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변경 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10TB)</a:t>
              </a:r>
            </a:p>
            <a:p>
              <a:pPr marL="171450" indent="-171450" defTabSz="914400">
                <a:spcAft>
                  <a:spcPts val="200"/>
                </a:spcAft>
                <a:buClr>
                  <a:prstClr val="white">
                    <a:lumMod val="50000"/>
                  </a:prstClr>
                </a:buClr>
                <a:buFont typeface="Wingdings" panose="05000000000000000000" pitchFamily="2" charset="2"/>
                <a:buChar char="§"/>
              </a:pP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시스템 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서버 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스토리지 </a:t>
              </a: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380T</a:t>
              </a:r>
              <a:endPara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0DC44ED-B89F-414E-87C5-950CAFCD1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885" y="2434511"/>
              <a:ext cx="8730229" cy="3883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518533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/>
          <a:lstStyle/>
          <a:p>
            <a:r>
              <a:rPr lang="en-US" sz="3200" b="1" dirty="0"/>
              <a:t>Veeam </a:t>
            </a:r>
            <a:r>
              <a:rPr lang="ko-KR" altLang="en-US" sz="3200" b="1" dirty="0"/>
              <a:t>은 </a:t>
            </a:r>
            <a:r>
              <a:rPr lang="en-US" altLang="ko-KR" sz="3200" b="1" dirty="0"/>
              <a:t>….</a:t>
            </a:r>
            <a:endParaRPr lang="ru-RU" sz="32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799319" y="1080267"/>
            <a:ext cx="1716028" cy="3369012"/>
            <a:chOff x="611560" y="1080267"/>
            <a:chExt cx="1716028" cy="3369012"/>
          </a:xfrm>
        </p:grpSpPr>
        <p:sp>
          <p:nvSpPr>
            <p:cNvPr id="18" name="Rectangle 17"/>
            <p:cNvSpPr/>
            <p:nvPr/>
          </p:nvSpPr>
          <p:spPr bwMode="auto">
            <a:xfrm>
              <a:off x="611560" y="2732261"/>
              <a:ext cx="1716028" cy="17170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26172" y="1080267"/>
              <a:ext cx="1701415" cy="1649521"/>
            </a:xfrm>
            <a:prstGeom prst="rect">
              <a:avLst/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733009" y="1080267"/>
            <a:ext cx="1716028" cy="3369012"/>
            <a:chOff x="611560" y="1080267"/>
            <a:chExt cx="1716028" cy="3369012"/>
          </a:xfrm>
        </p:grpSpPr>
        <p:sp>
          <p:nvSpPr>
            <p:cNvPr id="33" name="Rectangle 32"/>
            <p:cNvSpPr/>
            <p:nvPr/>
          </p:nvSpPr>
          <p:spPr bwMode="auto">
            <a:xfrm>
              <a:off x="611560" y="2732261"/>
              <a:ext cx="1716028" cy="17170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26172" y="1080267"/>
              <a:ext cx="1701415" cy="1649521"/>
            </a:xfrm>
            <a:prstGeom prst="rect">
              <a:avLst/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666699" y="1080267"/>
            <a:ext cx="1716028" cy="3369012"/>
            <a:chOff x="611560" y="1080267"/>
            <a:chExt cx="1716028" cy="3369012"/>
          </a:xfrm>
        </p:grpSpPr>
        <p:sp>
          <p:nvSpPr>
            <p:cNvPr id="37" name="Rectangle 36"/>
            <p:cNvSpPr/>
            <p:nvPr/>
          </p:nvSpPr>
          <p:spPr bwMode="auto">
            <a:xfrm>
              <a:off x="611560" y="2732261"/>
              <a:ext cx="1716028" cy="17170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26172" y="1080267"/>
              <a:ext cx="1701415" cy="1649521"/>
            </a:xfrm>
            <a:prstGeom prst="rect">
              <a:avLst/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600388" y="1080267"/>
            <a:ext cx="1716028" cy="3369012"/>
            <a:chOff x="611560" y="1080267"/>
            <a:chExt cx="1716028" cy="3369012"/>
          </a:xfrm>
        </p:grpSpPr>
        <p:sp>
          <p:nvSpPr>
            <p:cNvPr id="41" name="Rectangle 40"/>
            <p:cNvSpPr/>
            <p:nvPr/>
          </p:nvSpPr>
          <p:spPr bwMode="auto">
            <a:xfrm>
              <a:off x="611560" y="2732261"/>
              <a:ext cx="1716028" cy="17170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626172" y="1080267"/>
              <a:ext cx="1701415" cy="1649521"/>
            </a:xfrm>
            <a:prstGeom prst="rect">
              <a:avLst/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</p:grpSp>
      <p:sp>
        <p:nvSpPr>
          <p:cNvPr id="20" name="Text Placeholder 2"/>
          <p:cNvSpPr txBox="1">
            <a:spLocks/>
          </p:cNvSpPr>
          <p:nvPr/>
        </p:nvSpPr>
        <p:spPr>
          <a:xfrm>
            <a:off x="933468" y="3009072"/>
            <a:ext cx="1440000" cy="49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ct val="90000"/>
              <a:buFont typeface="Arial" pitchFamily="34" charset="0"/>
              <a:buNone/>
              <a:defRPr sz="2600" kern="1200" spc="-10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1pPr>
            <a:lvl2pPr marL="0" indent="0" algn="l" defTabSz="686047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None/>
              <a:tabLst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2pPr>
            <a:lvl3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74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600" spc="0" dirty="0">
                <a:latin typeface="맑은 고딕" panose="020B0503020000020004" pitchFamily="50" charset="-127"/>
              </a:rPr>
              <a:t>쉽고</a:t>
            </a:r>
            <a:endParaRPr lang="ru-RU" sz="3600" spc="0" dirty="0"/>
          </a:p>
        </p:txBody>
      </p:sp>
      <p:sp>
        <p:nvSpPr>
          <p:cNvPr id="21" name="Text Placeholder 2"/>
          <p:cNvSpPr txBox="1">
            <a:spLocks/>
          </p:cNvSpPr>
          <p:nvPr/>
        </p:nvSpPr>
        <p:spPr>
          <a:xfrm>
            <a:off x="2878328" y="3029207"/>
            <a:ext cx="1440000" cy="498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ct val="90000"/>
              <a:buFont typeface="Arial" pitchFamily="34" charset="0"/>
              <a:buNone/>
              <a:defRPr sz="2600" kern="1200" spc="-10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1pPr>
            <a:lvl2pPr marL="0" indent="0" algn="l" defTabSz="686047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None/>
              <a:tabLst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2pPr>
            <a:lvl3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74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600" spc="0" dirty="0">
                <a:latin typeface="맑은 고딕" panose="020B0503020000020004" pitchFamily="50" charset="-127"/>
              </a:rPr>
              <a:t>빠르고</a:t>
            </a:r>
            <a:endParaRPr lang="ru-RU" sz="3600" spc="0" dirty="0"/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4804712" y="3029207"/>
            <a:ext cx="1440000" cy="11895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ct val="90000"/>
              <a:buFont typeface="Arial" pitchFamily="34" charset="0"/>
              <a:buNone/>
              <a:defRPr sz="2600" kern="1200" spc="-10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1pPr>
            <a:lvl2pPr marL="0" indent="0" algn="l" defTabSz="686047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None/>
              <a:tabLst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2pPr>
            <a:lvl3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74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600" spc="0" dirty="0">
                <a:latin typeface="맑은 고딕" panose="020B0503020000020004" pitchFamily="50" charset="-127"/>
              </a:rPr>
              <a:t>강력</a:t>
            </a:r>
            <a:endParaRPr lang="en-US" altLang="ko-KR" sz="3600" spc="0" dirty="0">
              <a:latin typeface="맑은 고딕" panose="020B0503020000020004" pitchFamily="50" charset="-127"/>
            </a:endParaRPr>
          </a:p>
          <a:p>
            <a:pPr algn="ctr"/>
            <a:r>
              <a:rPr lang="ko-KR" altLang="en-US" sz="3600" spc="0" dirty="0">
                <a:latin typeface="맑은 고딕" panose="020B0503020000020004" pitchFamily="50" charset="-127"/>
              </a:rPr>
              <a:t>하고</a:t>
            </a:r>
            <a:endParaRPr lang="ru-RU" sz="3600" spc="0" dirty="0"/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6745707" y="3009071"/>
            <a:ext cx="1440000" cy="9971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686047" rtl="0" eaLnBrk="1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ct val="90000"/>
              <a:buFont typeface="Arial" pitchFamily="34" charset="0"/>
              <a:buNone/>
              <a:defRPr sz="2600" kern="1200" spc="-10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1pPr>
            <a:lvl2pPr marL="0" indent="0" algn="l" defTabSz="686047" rtl="0" eaLnBrk="1" latinLnBrk="0" hangingPunct="1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None/>
              <a:tabLst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2pPr>
            <a:lvl3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74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4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629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652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76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700" indent="-171512" algn="l" defTabSz="68604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600" spc="0" dirty="0">
                <a:latin typeface="맑은 고딕" panose="020B0503020000020004" pitchFamily="50" charset="-127"/>
              </a:rPr>
              <a:t>뛰어난 </a:t>
            </a:r>
            <a:r>
              <a:rPr lang="ko-KR" altLang="en-US" sz="3600" spc="0" dirty="0" err="1">
                <a:latin typeface="맑은 고딕" panose="020B0503020000020004" pitchFamily="50" charset="-127"/>
              </a:rPr>
              <a:t>가성비</a:t>
            </a:r>
            <a:endParaRPr lang="ru-RU" sz="3600" spc="0" dirty="0"/>
          </a:p>
        </p:txBody>
      </p:sp>
      <p:pic>
        <p:nvPicPr>
          <p:cNvPr id="27" name="Picture 36">
            <a:extLst>
              <a:ext uri="{FF2B5EF4-FFF2-40B4-BE49-F238E27FC236}">
                <a16:creationId xmlns:a16="http://schemas.microsoft.com/office/drawing/2014/main" id="{60F350FE-278D-4D0A-873A-1DCD1ED1761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68" y="1319307"/>
            <a:ext cx="1080000" cy="1080000"/>
          </a:xfrm>
          <a:prstGeom prst="rect">
            <a:avLst/>
          </a:prstGeom>
        </p:spPr>
      </p:pic>
      <p:pic>
        <p:nvPicPr>
          <p:cNvPr id="28" name="Picture 5">
            <a:extLst>
              <a:ext uri="{FF2B5EF4-FFF2-40B4-BE49-F238E27FC236}">
                <a16:creationId xmlns:a16="http://schemas.microsoft.com/office/drawing/2014/main" id="{F5C3621B-878D-444D-9570-C2C5F10DBB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22" y="1365027"/>
            <a:ext cx="1080000" cy="1080000"/>
          </a:xfrm>
          <a:prstGeom prst="rect">
            <a:avLst/>
          </a:prstGeom>
        </p:spPr>
      </p:pic>
      <p:pic>
        <p:nvPicPr>
          <p:cNvPr id="29" name="Picture 39">
            <a:extLst>
              <a:ext uri="{FF2B5EF4-FFF2-40B4-BE49-F238E27FC236}">
                <a16:creationId xmlns:a16="http://schemas.microsoft.com/office/drawing/2014/main" id="{2BD0C4F0-1623-48F8-8BAB-AC3589AAFF9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18" y="1365027"/>
            <a:ext cx="1080000" cy="1080000"/>
          </a:xfrm>
          <a:prstGeom prst="rect">
            <a:avLst/>
          </a:prstGeom>
        </p:spPr>
      </p:pic>
      <p:pic>
        <p:nvPicPr>
          <p:cNvPr id="30" name="Picture 32">
            <a:extLst>
              <a:ext uri="{FF2B5EF4-FFF2-40B4-BE49-F238E27FC236}">
                <a16:creationId xmlns:a16="http://schemas.microsoft.com/office/drawing/2014/main" id="{440D5CB4-E04B-4076-861B-B633CC3122E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02" y="137772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4596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37880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492443"/>
          </a:xfrm>
        </p:spPr>
        <p:txBody>
          <a:bodyPr/>
          <a:lstStyle/>
          <a:p>
            <a:r>
              <a:rPr lang="ko-KR" altLang="en-US" sz="3200" dirty="0"/>
              <a:t>빠르게 진화하는 사이버 위협들</a:t>
            </a:r>
            <a:r>
              <a:rPr lang="en-US" altLang="ko-KR" sz="3200" dirty="0"/>
              <a:t>…</a:t>
            </a:r>
            <a:r>
              <a:rPr lang="ko-KR" altLang="en-US" sz="3200" dirty="0"/>
              <a:t> 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639EB18-FDBC-4470-8FAD-798C804659BB}"/>
              </a:ext>
            </a:extLst>
          </p:cNvPr>
          <p:cNvSpPr txBox="1">
            <a:spLocks/>
          </p:cNvSpPr>
          <p:nvPr/>
        </p:nvSpPr>
        <p:spPr>
          <a:xfrm>
            <a:off x="388938" y="858950"/>
            <a:ext cx="8619508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“서버 보안으로 부족한 데이터 보호 결론은 </a:t>
            </a:r>
            <a:r>
              <a:rPr lang="ko-KR" altLang="en-US" sz="2000" b="1" dirty="0">
                <a:solidFill>
                  <a:srgbClr val="00B33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뿐 입니다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F1160D1-6D22-4CD8-9B2F-9E8E11D2C58E}"/>
              </a:ext>
            </a:extLst>
          </p:cNvPr>
          <p:cNvGrpSpPr/>
          <p:nvPr/>
        </p:nvGrpSpPr>
        <p:grpSpPr>
          <a:xfrm>
            <a:off x="569826" y="1326340"/>
            <a:ext cx="8341418" cy="3237347"/>
            <a:chOff x="615951" y="1735742"/>
            <a:chExt cx="10972800" cy="4806105"/>
          </a:xfrm>
        </p:grpSpPr>
        <p:sp>
          <p:nvSpPr>
            <p:cNvPr id="22" name="Rectangle: Rounded Corners 2">
              <a:extLst>
                <a:ext uri="{FF2B5EF4-FFF2-40B4-BE49-F238E27FC236}">
                  <a16:creationId xmlns:a16="http://schemas.microsoft.com/office/drawing/2014/main" id="{96E5F1DE-936E-4479-B2E3-7D4112FBCDA1}"/>
                </a:ext>
              </a:extLst>
            </p:cNvPr>
            <p:cNvSpPr/>
            <p:nvPr/>
          </p:nvSpPr>
          <p:spPr bwMode="auto">
            <a:xfrm>
              <a:off x="7939029" y="1970589"/>
              <a:ext cx="3444239" cy="1251983"/>
            </a:xfrm>
            <a:prstGeom prst="roundRect">
              <a:avLst>
                <a:gd name="adj" fmla="val 509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6096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8768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0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itchFamily="34" charset="0"/>
              </a:endParaRPr>
            </a:p>
          </p:txBody>
        </p:sp>
        <p:sp>
          <p:nvSpPr>
            <p:cNvPr id="23" name="Текст 20">
              <a:extLst>
                <a:ext uri="{FF2B5EF4-FFF2-40B4-BE49-F238E27FC236}">
                  <a16:creationId xmlns:a16="http://schemas.microsoft.com/office/drawing/2014/main" id="{618EB8E6-790A-4694-91AB-2B99385D534D}"/>
                </a:ext>
              </a:extLst>
            </p:cNvPr>
            <p:cNvSpPr txBox="1">
              <a:spLocks/>
            </p:cNvSpPr>
            <p:nvPr/>
          </p:nvSpPr>
          <p:spPr>
            <a:xfrm>
              <a:off x="7939029" y="2084481"/>
              <a:ext cx="3444239" cy="1069815"/>
            </a:xfrm>
            <a:prstGeom prst="rect">
              <a:avLst/>
            </a:prstGeom>
          </p:spPr>
          <p:txBody>
            <a:bodyPr lIns="288000" rIns="288000"/>
            <a:lstStyle>
              <a:lvl1pPr marL="271457" indent="-271457" algn="l" defTabSz="686030" rtl="0" eaLnBrk="1" latinLnBrk="0" hangingPunct="1">
                <a:lnSpc>
                  <a:spcPct val="100000"/>
                </a:lnSpc>
                <a:spcBef>
                  <a:spcPts val="0"/>
                </a:spcBef>
                <a:buSzPct val="90000"/>
                <a:buFont typeface="Arial" pitchFamily="34" charset="0"/>
                <a:buChar char="•"/>
                <a:defRPr sz="2400" kern="1200" spc="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266693" indent="-266693" algn="l" defTabSz="686030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tx1">
                    <a:lumMod val="50000"/>
                    <a:lumOff val="50000"/>
                  </a:schemeClr>
                </a:buClr>
                <a:buSzPct val="90000"/>
                <a:buFont typeface="Arial" pitchFamily="34" charset="0"/>
                <a:buChar char="•"/>
                <a:tabLst/>
                <a:defRPr sz="2000" kern="1200" spc="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6057" indent="-213202" algn="l" defTabSz="686030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1800" kern="1200" spc="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3pPr>
              <a:lvl4pPr marL="1112462" indent="-167942" algn="l" defTabSz="686030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86057" algn="l"/>
                </a:tabLst>
                <a:defRPr sz="1400" kern="1200" spc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4pPr>
              <a:lvl5pPr marL="1285167" indent="-172706" algn="l" defTabSz="686030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1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1886582" indent="-171508" algn="l" defTabSz="6860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596" indent="-171508" algn="l" defTabSz="6860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612" indent="-171508" algn="l" defTabSz="6860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627" indent="-171508" algn="l" defTabSz="68603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Aft>
                  <a:spcPts val="1600"/>
                </a:spcAft>
                <a:buNone/>
              </a:pPr>
              <a:r>
                <a:rPr lang="en-US" sz="1400" b="1" dirty="0">
                  <a:solidFill>
                    <a:srgbClr val="FF0000"/>
                  </a:solidFill>
                  <a:latin typeface="맑은 고딕" panose="020B0503020000020004" pitchFamily="50" charset="-127"/>
                </a:rPr>
                <a:t>Malware</a:t>
              </a:r>
            </a:p>
            <a:p>
              <a:pPr marL="0" indent="0">
                <a:buNone/>
              </a:pPr>
              <a:r>
                <a:rPr lang="en-US" sz="14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3.2</a:t>
              </a:r>
              <a:r>
                <a:rPr lang="ko-KR" altLang="en-US" sz="1400" dirty="0" err="1">
                  <a:solidFill>
                    <a:schemeClr val="tx1"/>
                  </a:solidFill>
                  <a:latin typeface="맑은 고딕" panose="020B0503020000020004" pitchFamily="50" charset="-127"/>
                </a:rPr>
                <a:t>억건</a:t>
              </a:r>
              <a:r>
                <a:rPr lang="en-US" sz="1400" dirty="0">
                  <a:solidFill>
                    <a:schemeClr val="tx1"/>
                  </a:solidFill>
                  <a:latin typeface="맑은 고딕" panose="020B0503020000020004" pitchFamily="50" charset="-127"/>
                </a:rPr>
                <a:t> in 2020</a:t>
              </a:r>
            </a:p>
            <a:p>
              <a:pPr marL="0" indent="0">
                <a:buNone/>
              </a:pPr>
              <a:endParaRPr lang="en-US" sz="14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3A6461-4261-46D7-BC63-5ED6792B3E56}"/>
                </a:ext>
              </a:extLst>
            </p:cNvPr>
            <p:cNvSpPr txBox="1"/>
            <p:nvPr/>
          </p:nvSpPr>
          <p:spPr>
            <a:xfrm>
              <a:off x="615951" y="6186477"/>
              <a:ext cx="10972800" cy="355369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defTabSz="1219170">
                <a:defRPr/>
              </a:pPr>
              <a:endParaRPr 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6616888-FA08-48C9-A690-0C42D614AB2C}"/>
                </a:ext>
              </a:extLst>
            </p:cNvPr>
            <p:cNvGrpSpPr/>
            <p:nvPr/>
          </p:nvGrpSpPr>
          <p:grpSpPr>
            <a:xfrm>
              <a:off x="7939029" y="3411005"/>
              <a:ext cx="3444239" cy="1251983"/>
              <a:chOff x="5863588" y="2112049"/>
              <a:chExt cx="2583179" cy="972000"/>
            </a:xfrm>
          </p:grpSpPr>
          <p:sp>
            <p:nvSpPr>
              <p:cNvPr id="26" name="Rectangle: Rounded Corners 8">
                <a:extLst>
                  <a:ext uri="{FF2B5EF4-FFF2-40B4-BE49-F238E27FC236}">
                    <a16:creationId xmlns:a16="http://schemas.microsoft.com/office/drawing/2014/main" id="{C8AE781B-D2D3-43CD-A4C4-02D57F3DCF24}"/>
                  </a:ext>
                </a:extLst>
              </p:cNvPr>
              <p:cNvSpPr/>
              <p:nvPr/>
            </p:nvSpPr>
            <p:spPr bwMode="auto">
              <a:xfrm>
                <a:off x="5863588" y="2112049"/>
                <a:ext cx="2583179" cy="972000"/>
              </a:xfrm>
              <a:prstGeom prst="roundRect">
                <a:avLst>
                  <a:gd name="adj" fmla="val 5090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60960" bIns="1219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8768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27" name="Текст 20">
                <a:extLst>
                  <a:ext uri="{FF2B5EF4-FFF2-40B4-BE49-F238E27FC236}">
                    <a16:creationId xmlns:a16="http://schemas.microsoft.com/office/drawing/2014/main" id="{333B795A-0F65-48BC-874A-937F6B096B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63588" y="2257718"/>
                <a:ext cx="2583179" cy="647126"/>
              </a:xfrm>
              <a:prstGeom prst="rect">
                <a:avLst/>
              </a:prstGeom>
            </p:spPr>
            <p:txBody>
              <a:bodyPr vert="horz" wrap="square" lIns="288000" tIns="0" rIns="288000" bIns="0" rtlCol="0">
                <a:noAutofit/>
              </a:bodyPr>
              <a:lstStyle>
                <a:lvl1pPr marL="271463" indent="-271463" algn="l" defTabSz="686047" rtl="0" eaLnBrk="1" latinLnBrk="0" hangingPunct="1">
                  <a:lnSpc>
                    <a:spcPct val="100000"/>
                  </a:lnSpc>
                  <a:spcBef>
                    <a:spcPts val="0"/>
                  </a:spcBef>
                  <a:buSzPct val="90000"/>
                  <a:buFont typeface="Arial" pitchFamily="34" charset="0"/>
                  <a:buChar char="•"/>
                  <a:defRPr sz="2400" kern="1200" spc="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66700" indent="-266700" algn="l" defTabSz="686047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tx1">
                      <a:lumMod val="50000"/>
                      <a:lumOff val="50000"/>
                    </a:schemeClr>
                  </a:buClr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6074" indent="-213207" algn="l" defTabSz="686047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defRPr sz="1800" kern="1200" spc="0" baseline="0">
                    <a:gradFill flip="none" rotWithShape="1"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16200000" scaled="0"/>
                      <a:tileRect/>
                    </a:gradFill>
                    <a:latin typeface="+mn-lt"/>
                    <a:ea typeface="+mn-ea"/>
                    <a:cs typeface="+mn-cs"/>
                  </a:defRPr>
                </a:lvl3pPr>
                <a:lvl4pPr marL="1112489" indent="-167946" algn="l" defTabSz="686047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tabLst>
                    <a:tab pos="686074" algn="l"/>
                  </a:tabLst>
                  <a:defRPr sz="1400" kern="1200" spc="0">
                    <a:gradFill flip="none" rotWithShape="1"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16200000" scaled="0"/>
                      <a:tileRect/>
                    </a:gradFill>
                    <a:latin typeface="+mn-lt"/>
                    <a:ea typeface="+mn-ea"/>
                    <a:cs typeface="+mn-cs"/>
                  </a:defRPr>
                </a:lvl4pPr>
                <a:lvl5pPr marL="1285199" indent="-172710" algn="l" defTabSz="686047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defRPr sz="1800" kern="1200"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86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atin typeface="+mn-lt"/>
                    <a:ea typeface="+mn-ea"/>
                    <a:cs typeface="+mn-cs"/>
                  </a:defRPr>
                </a:lvl5pPr>
                <a:lvl6pPr marL="1886629" indent="-171512" algn="l" defTabSz="68604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652" indent="-171512" algn="l" defTabSz="68604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676" indent="-171512" algn="l" defTabSz="68604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700" indent="-171512" algn="l" defTabSz="68604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706">
                  <a:spcAft>
                    <a:spcPts val="1600"/>
                  </a:spcAft>
                  <a:buNone/>
                  <a:defRPr/>
                </a:pPr>
                <a:r>
                  <a:rPr lang="en-US" sz="1400" b="1" dirty="0">
                    <a:solidFill>
                      <a:srgbClr val="FF0000"/>
                    </a:solidFill>
                    <a:latin typeface="맑은 고딕" panose="020B0503020000020004" pitchFamily="50" charset="-127"/>
                  </a:rPr>
                  <a:t>Ransomware</a:t>
                </a:r>
              </a:p>
              <a:p>
                <a:pPr marL="0" indent="0" defTabSz="914706">
                  <a:buNone/>
                  <a:defRPr/>
                </a:pPr>
                <a:r>
                  <a:rPr 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Up </a:t>
                </a:r>
                <a:r>
                  <a:rPr lang="en-US" sz="1400" b="1" dirty="0">
                    <a:solidFill>
                      <a:srgbClr val="FF0000"/>
                    </a:solidFill>
                    <a:latin typeface="맑은 고딕" panose="020B0503020000020004" pitchFamily="50" charset="-127"/>
                  </a:rPr>
                  <a:t>20%</a:t>
                </a:r>
                <a:r>
                  <a:rPr 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in 2020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97FAFBF-FF2A-4211-8297-1F40C733B54A}"/>
                </a:ext>
              </a:extLst>
            </p:cNvPr>
            <p:cNvGrpSpPr/>
            <p:nvPr/>
          </p:nvGrpSpPr>
          <p:grpSpPr>
            <a:xfrm>
              <a:off x="7939031" y="4866422"/>
              <a:ext cx="3444239" cy="1251983"/>
              <a:chOff x="5863589" y="3357180"/>
              <a:chExt cx="2583179" cy="972000"/>
            </a:xfrm>
          </p:grpSpPr>
          <p:sp>
            <p:nvSpPr>
              <p:cNvPr id="29" name="Rectangle: Rounded Corners 10">
                <a:extLst>
                  <a:ext uri="{FF2B5EF4-FFF2-40B4-BE49-F238E27FC236}">
                    <a16:creationId xmlns:a16="http://schemas.microsoft.com/office/drawing/2014/main" id="{D1DC3371-A0EE-4E57-A67E-59965791591E}"/>
                  </a:ext>
                </a:extLst>
              </p:cNvPr>
              <p:cNvSpPr/>
              <p:nvPr/>
            </p:nvSpPr>
            <p:spPr bwMode="auto">
              <a:xfrm>
                <a:off x="5863589" y="3357180"/>
                <a:ext cx="2583179" cy="972000"/>
              </a:xfrm>
              <a:prstGeom prst="roundRect">
                <a:avLst>
                  <a:gd name="adj" fmla="val 5090"/>
                </a:avLst>
              </a:prstGeom>
              <a:noFill/>
              <a:ln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60960" bIns="1219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18768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itchFamily="34" charset="0"/>
                </a:endParaRPr>
              </a:p>
            </p:txBody>
          </p:sp>
          <p:sp>
            <p:nvSpPr>
              <p:cNvPr id="30" name="Текст 20">
                <a:extLst>
                  <a:ext uri="{FF2B5EF4-FFF2-40B4-BE49-F238E27FC236}">
                    <a16:creationId xmlns:a16="http://schemas.microsoft.com/office/drawing/2014/main" id="{6F24CF2B-1028-4A2A-A27D-56137A90C2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63589" y="3364069"/>
                <a:ext cx="2583179" cy="620140"/>
              </a:xfrm>
              <a:prstGeom prst="rect">
                <a:avLst/>
              </a:prstGeom>
            </p:spPr>
            <p:txBody>
              <a:bodyPr vert="horz" wrap="square" lIns="288000" tIns="0" rIns="288000" bIns="0" rtlCol="0">
                <a:noAutofit/>
              </a:bodyPr>
              <a:lstStyle>
                <a:lvl1pPr marL="271463" indent="-271463" algn="l" defTabSz="686047" rtl="0" eaLnBrk="1" latinLnBrk="0" hangingPunct="1">
                  <a:lnSpc>
                    <a:spcPct val="100000"/>
                  </a:lnSpc>
                  <a:spcBef>
                    <a:spcPts val="0"/>
                  </a:spcBef>
                  <a:buSzPct val="90000"/>
                  <a:buFont typeface="Arial" pitchFamily="34" charset="0"/>
                  <a:buChar char="•"/>
                  <a:defRPr sz="2400" kern="1200" spc="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266700" indent="-266700" algn="l" defTabSz="686047" rtl="0" eaLnBrk="1" latinLnBrk="0" hangingPunct="1">
                  <a:lnSpc>
                    <a:spcPct val="100000"/>
                  </a:lnSpc>
                  <a:spcBef>
                    <a:spcPts val="0"/>
                  </a:spcBef>
                  <a:buClr>
                    <a:schemeClr val="tx1">
                      <a:lumMod val="50000"/>
                      <a:lumOff val="50000"/>
                    </a:schemeClr>
                  </a:buClr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6074" indent="-213207" algn="l" defTabSz="686047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defRPr sz="1800" kern="1200" spc="0" baseline="0">
                    <a:gradFill flip="none" rotWithShape="1"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16200000" scaled="0"/>
                      <a:tileRect/>
                    </a:gradFill>
                    <a:latin typeface="+mn-lt"/>
                    <a:ea typeface="+mn-ea"/>
                    <a:cs typeface="+mn-cs"/>
                  </a:defRPr>
                </a:lvl3pPr>
                <a:lvl4pPr marL="1112489" indent="-167946" algn="l" defTabSz="686047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tabLst>
                    <a:tab pos="686074" algn="l"/>
                  </a:tabLst>
                  <a:defRPr sz="1400" kern="1200" spc="0">
                    <a:gradFill flip="none" rotWithShape="1">
                      <a:gsLst>
                        <a:gs pos="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50000"/>
                          </a:schemeClr>
                        </a:gs>
                      </a:gsLst>
                      <a:lin ang="16200000" scaled="0"/>
                      <a:tileRect/>
                    </a:gradFill>
                    <a:latin typeface="+mn-lt"/>
                    <a:ea typeface="+mn-ea"/>
                    <a:cs typeface="+mn-cs"/>
                  </a:defRPr>
                </a:lvl4pPr>
                <a:lvl5pPr marL="1285199" indent="-172710" algn="l" defTabSz="686047" rtl="0" eaLnBrk="1" latinLnBrk="0" hangingPunct="1">
                  <a:lnSpc>
                    <a:spcPct val="90000"/>
                  </a:lnSpc>
                  <a:spcBef>
                    <a:spcPct val="20000"/>
                  </a:spcBef>
                  <a:buSzPct val="90000"/>
                  <a:buFont typeface="Arial" pitchFamily="34" charset="0"/>
                  <a:buChar char="•"/>
                  <a:defRPr sz="1800" kern="1200"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86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atin typeface="+mn-lt"/>
                    <a:ea typeface="+mn-ea"/>
                    <a:cs typeface="+mn-cs"/>
                  </a:defRPr>
                </a:lvl5pPr>
                <a:lvl6pPr marL="1886629" indent="-171512" algn="l" defTabSz="68604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652" indent="-171512" algn="l" defTabSz="68604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676" indent="-171512" algn="l" defTabSz="68604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700" indent="-171512" algn="l" defTabSz="68604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706">
                  <a:spcAft>
                    <a:spcPts val="1600"/>
                  </a:spcAft>
                  <a:buNone/>
                  <a:defRPr/>
                </a:pPr>
                <a:r>
                  <a:rPr lang="en-US" sz="1400" b="1" dirty="0">
                    <a:solidFill>
                      <a:srgbClr val="FF0000"/>
                    </a:solidFill>
                    <a:latin typeface="맑은 고딕" panose="020B0503020000020004" pitchFamily="50" charset="-127"/>
                  </a:rPr>
                  <a:t>Spyware</a:t>
                </a:r>
              </a:p>
              <a:p>
                <a:pPr marL="0" indent="0" defTabSz="914706">
                  <a:buNone/>
                  <a:defRPr/>
                </a:pPr>
                <a:r>
                  <a:rPr 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Still the </a:t>
                </a:r>
                <a:r>
                  <a:rPr lang="en-US" sz="1400" b="1" dirty="0">
                    <a:solidFill>
                      <a:srgbClr val="FF0000"/>
                    </a:solidFill>
                    <a:latin typeface="맑은 고딕" panose="020B0503020000020004" pitchFamily="50" charset="-127"/>
                  </a:rPr>
                  <a:t>#1 threat </a:t>
                </a:r>
                <a:br>
                  <a:rPr lang="en-US" sz="1400" b="1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</a:br>
                <a:r>
                  <a:rPr lang="en-US" sz="1400" dirty="0">
                    <a:solidFill>
                      <a:schemeClr val="tx1"/>
                    </a:solidFill>
                    <a:latin typeface="맑은 고딕" panose="020B0503020000020004" pitchFamily="50" charset="-127"/>
                  </a:rPr>
                  <a:t>to businesses</a:t>
                </a:r>
                <a:endParaRPr lang="en-US" sz="1400" b="1" dirty="0">
                  <a:solidFill>
                    <a:schemeClr val="tx1"/>
                  </a:solidFill>
                  <a:latin typeface="맑은 고딕" panose="020B0503020000020004" pitchFamily="50" charset="-127"/>
                </a:endParaRPr>
              </a:p>
            </p:txBody>
          </p:sp>
        </p:grpSp>
        <p:pic>
          <p:nvPicPr>
            <p:cNvPr id="31" name="그림 30" descr="cloud3.png">
              <a:extLst>
                <a:ext uri="{FF2B5EF4-FFF2-40B4-BE49-F238E27FC236}">
                  <a16:creationId xmlns:a16="http://schemas.microsoft.com/office/drawing/2014/main" id="{93A4698B-366A-4BF5-AE8D-63BF9CE14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6439" y="2023168"/>
              <a:ext cx="2550064" cy="1251984"/>
            </a:xfrm>
            <a:prstGeom prst="rect">
              <a:avLst/>
            </a:prstGeom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8D26C336-3ACA-4BDF-A8A4-D01A2E2CD7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595" y="1735742"/>
              <a:ext cx="4194460" cy="4450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B8401A-BB93-4FD3-AF53-F38AAC114654}"/>
                </a:ext>
              </a:extLst>
            </p:cNvPr>
            <p:cNvSpPr txBox="1"/>
            <p:nvPr/>
          </p:nvSpPr>
          <p:spPr>
            <a:xfrm>
              <a:off x="7939029" y="6186478"/>
              <a:ext cx="3649721" cy="355369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defTabSz="1219170">
                <a:defRPr/>
              </a:pPr>
              <a:r>
                <a:rPr lang="en-US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Source: SonicWall 2020</a:t>
              </a:r>
            </a:p>
          </p:txBody>
        </p:sp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2065743A-46D1-44FF-9F1B-D5621CB7AF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9066" y="3549572"/>
              <a:ext cx="2614189" cy="26336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73727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FD8F9E1-CD1F-4CD6-A89C-F45A455B0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" y="873746"/>
            <a:ext cx="9142044" cy="4269754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B4813B4-F4F3-45CA-B1F9-22E289AE4C54}"/>
              </a:ext>
            </a:extLst>
          </p:cNvPr>
          <p:cNvCxnSpPr>
            <a:cxnSpLocks/>
          </p:cNvCxnSpPr>
          <p:nvPr/>
        </p:nvCxnSpPr>
        <p:spPr>
          <a:xfrm>
            <a:off x="466928" y="2854982"/>
            <a:ext cx="7692050" cy="0"/>
          </a:xfrm>
          <a:prstGeom prst="line">
            <a:avLst/>
          </a:prstGeom>
          <a:ln w="2540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4ED7A4-3AF9-46E1-97A6-275F3BC6D6EF}"/>
              </a:ext>
            </a:extLst>
          </p:cNvPr>
          <p:cNvSpPr txBox="1"/>
          <p:nvPr/>
        </p:nvSpPr>
        <p:spPr>
          <a:xfrm>
            <a:off x="396397" y="2947166"/>
            <a:ext cx="627096" cy="300082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1989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0A6941-51CF-4FBE-85EE-39F0D06624D1}"/>
              </a:ext>
            </a:extLst>
          </p:cNvPr>
          <p:cNvSpPr txBox="1"/>
          <p:nvPr/>
        </p:nvSpPr>
        <p:spPr>
          <a:xfrm>
            <a:off x="2597965" y="2947170"/>
            <a:ext cx="627096" cy="300082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5A97D0-3A6F-4651-8100-F2B7A8BF9019}"/>
              </a:ext>
            </a:extLst>
          </p:cNvPr>
          <p:cNvSpPr txBox="1"/>
          <p:nvPr/>
        </p:nvSpPr>
        <p:spPr>
          <a:xfrm>
            <a:off x="7762023" y="2994489"/>
            <a:ext cx="83869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336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2019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4766DDA-DA57-41D3-B785-D39E50DE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171451"/>
            <a:ext cx="8363938" cy="553998"/>
          </a:xfrm>
        </p:spPr>
        <p:txBody>
          <a:bodyPr/>
          <a:lstStyle/>
          <a:p>
            <a:r>
              <a:rPr lang="ko-KR" altLang="en-US" sz="3600" dirty="0"/>
              <a:t>랜섬웨어 언제부터 시작되었나</a:t>
            </a:r>
            <a:r>
              <a:rPr lang="en-US" altLang="ko-KR" sz="3600" dirty="0"/>
              <a:t>?</a:t>
            </a:r>
            <a:endParaRPr lang="en-US" sz="36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251B3A-CF21-4917-8A1E-46FA30B47027}"/>
              </a:ext>
            </a:extLst>
          </p:cNvPr>
          <p:cNvCxnSpPr>
            <a:cxnSpLocks/>
          </p:cNvCxnSpPr>
          <p:nvPr/>
        </p:nvCxnSpPr>
        <p:spPr>
          <a:xfrm>
            <a:off x="8158978" y="2854982"/>
            <a:ext cx="490483" cy="0"/>
          </a:xfrm>
          <a:prstGeom prst="straightConnector1">
            <a:avLst/>
          </a:prstGeom>
          <a:ln w="28575">
            <a:solidFill>
              <a:srgbClr val="00B336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7159824-BBCD-4F9E-90E3-A404B0AE9BFE}"/>
              </a:ext>
            </a:extLst>
          </p:cNvPr>
          <p:cNvSpPr/>
          <p:nvPr/>
        </p:nvSpPr>
        <p:spPr>
          <a:xfrm>
            <a:off x="7365074" y="1304873"/>
            <a:ext cx="16072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200" b="1" dirty="0">
                <a:solidFill>
                  <a:srgbClr val="00B33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Crop</a:t>
            </a:r>
          </a:p>
          <a:p>
            <a:pPr lvl="0" algn="ctr">
              <a:defRPr/>
            </a:pPr>
            <a:r>
              <a:rPr lang="ko-KR" altLang="en-US" sz="1200" b="1" dirty="0">
                <a:solidFill>
                  <a:srgbClr val="00B33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등등</a:t>
            </a:r>
            <a:endParaRPr lang="en-US" sz="1200" b="1" dirty="0">
              <a:solidFill>
                <a:srgbClr val="00B33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B1C5D5-A224-4A81-B953-6F0AD70A3D0B}"/>
              </a:ext>
            </a:extLst>
          </p:cNvPr>
          <p:cNvSpPr/>
          <p:nvPr/>
        </p:nvSpPr>
        <p:spPr>
          <a:xfrm>
            <a:off x="28836" y="2224232"/>
            <a:ext cx="13816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AIDS Trojan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5F58CC-FF6C-451D-8148-0229462D897A}"/>
              </a:ext>
            </a:extLst>
          </p:cNvPr>
          <p:cNvSpPr/>
          <p:nvPr/>
        </p:nvSpPr>
        <p:spPr>
          <a:xfrm>
            <a:off x="1884996" y="1810958"/>
            <a:ext cx="20530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Anonymous Trojan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0C001AB-E04F-425A-BD19-B8A1E929FBEE}"/>
              </a:ext>
            </a:extLst>
          </p:cNvPr>
          <p:cNvSpPr/>
          <p:nvPr/>
        </p:nvSpPr>
        <p:spPr bwMode="auto">
          <a:xfrm>
            <a:off x="2806745" y="2750213"/>
            <a:ext cx="209537" cy="2095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FBD9E89-B445-4CEF-8171-F7E469C90EB3}"/>
              </a:ext>
            </a:extLst>
          </p:cNvPr>
          <p:cNvSpPr/>
          <p:nvPr/>
        </p:nvSpPr>
        <p:spPr bwMode="auto">
          <a:xfrm>
            <a:off x="605176" y="2750213"/>
            <a:ext cx="209537" cy="2095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AD54F0-732B-4E05-A429-1A6A32B62C56}"/>
              </a:ext>
            </a:extLst>
          </p:cNvPr>
          <p:cNvCxnSpPr>
            <a:cxnSpLocks/>
          </p:cNvCxnSpPr>
          <p:nvPr/>
        </p:nvCxnSpPr>
        <p:spPr>
          <a:xfrm>
            <a:off x="709944" y="2521872"/>
            <a:ext cx="0" cy="193884"/>
          </a:xfrm>
          <a:prstGeom prst="line">
            <a:avLst/>
          </a:prstGeom>
          <a:ln w="31750" cap="rnd">
            <a:solidFill>
              <a:schemeClr val="bg1"/>
            </a:solidFill>
            <a:prstDash val="sysDot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6FFFB4F-AC93-402F-888D-499C83E342A0}"/>
              </a:ext>
            </a:extLst>
          </p:cNvPr>
          <p:cNvCxnSpPr>
            <a:cxnSpLocks/>
          </p:cNvCxnSpPr>
          <p:nvPr/>
        </p:nvCxnSpPr>
        <p:spPr>
          <a:xfrm>
            <a:off x="2911513" y="2121334"/>
            <a:ext cx="0" cy="594422"/>
          </a:xfrm>
          <a:prstGeom prst="line">
            <a:avLst/>
          </a:prstGeom>
          <a:ln w="31750" cap="rnd">
            <a:solidFill>
              <a:schemeClr val="bg1"/>
            </a:solidFill>
            <a:prstDash val="sysDot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1F635DD-DF4A-4B50-8B9F-53CE11298D4F}"/>
              </a:ext>
            </a:extLst>
          </p:cNvPr>
          <p:cNvCxnSpPr>
            <a:cxnSpLocks/>
          </p:cNvCxnSpPr>
          <p:nvPr/>
        </p:nvCxnSpPr>
        <p:spPr>
          <a:xfrm>
            <a:off x="8171639" y="1857565"/>
            <a:ext cx="0" cy="858191"/>
          </a:xfrm>
          <a:prstGeom prst="line">
            <a:avLst/>
          </a:prstGeom>
          <a:ln w="31750" cap="rnd">
            <a:solidFill>
              <a:srgbClr val="00B336"/>
            </a:solidFill>
            <a:prstDash val="sysDot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92EF243-3B97-4E61-9B33-7A815071FDAA}"/>
              </a:ext>
            </a:extLst>
          </p:cNvPr>
          <p:cNvSpPr txBox="1"/>
          <p:nvPr/>
        </p:nvSpPr>
        <p:spPr>
          <a:xfrm>
            <a:off x="1503167" y="2470521"/>
            <a:ext cx="627096" cy="300082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2006</a:t>
            </a:r>
          </a:p>
        </p:txBody>
      </p:sp>
      <p:sp>
        <p:nvSpPr>
          <p:cNvPr id="33" name="Rectangle 9">
            <a:extLst>
              <a:ext uri="{FF2B5EF4-FFF2-40B4-BE49-F238E27FC236}">
                <a16:creationId xmlns:a16="http://schemas.microsoft.com/office/drawing/2014/main" id="{6545C939-3098-4952-84D1-A6A5846FB7B4}"/>
              </a:ext>
            </a:extLst>
          </p:cNvPr>
          <p:cNvSpPr/>
          <p:nvPr/>
        </p:nvSpPr>
        <p:spPr>
          <a:xfrm>
            <a:off x="1135606" y="3235906"/>
            <a:ext cx="13816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Archievus</a:t>
            </a:r>
            <a:endParaRPr lang="en-US" sz="1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ctr">
              <a:defRPr/>
            </a:pPr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(RSA)</a:t>
            </a:r>
          </a:p>
        </p:txBody>
      </p:sp>
      <p:sp>
        <p:nvSpPr>
          <p:cNvPr id="42" name="Oval 33">
            <a:extLst>
              <a:ext uri="{FF2B5EF4-FFF2-40B4-BE49-F238E27FC236}">
                <a16:creationId xmlns:a16="http://schemas.microsoft.com/office/drawing/2014/main" id="{BEF0A6C9-B90D-4632-91CB-DD5671944182}"/>
              </a:ext>
            </a:extLst>
          </p:cNvPr>
          <p:cNvSpPr/>
          <p:nvPr/>
        </p:nvSpPr>
        <p:spPr bwMode="auto">
          <a:xfrm>
            <a:off x="1711946" y="2750213"/>
            <a:ext cx="209537" cy="2095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43" name="Straight Connector 17">
            <a:extLst>
              <a:ext uri="{FF2B5EF4-FFF2-40B4-BE49-F238E27FC236}">
                <a16:creationId xmlns:a16="http://schemas.microsoft.com/office/drawing/2014/main" id="{5FD979F3-D9E5-4242-9FC9-0334E510878B}"/>
              </a:ext>
            </a:extLst>
          </p:cNvPr>
          <p:cNvCxnSpPr>
            <a:cxnSpLocks/>
          </p:cNvCxnSpPr>
          <p:nvPr/>
        </p:nvCxnSpPr>
        <p:spPr>
          <a:xfrm>
            <a:off x="1816714" y="3037440"/>
            <a:ext cx="0" cy="193884"/>
          </a:xfrm>
          <a:prstGeom prst="line">
            <a:avLst/>
          </a:prstGeom>
          <a:ln w="31750" cap="rnd">
            <a:solidFill>
              <a:schemeClr val="bg1"/>
            </a:solidFill>
            <a:prstDash val="sysDot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F49E50D-964A-4CE7-BC9D-A63D6E350B73}"/>
              </a:ext>
            </a:extLst>
          </p:cNvPr>
          <p:cNvSpPr txBox="1"/>
          <p:nvPr/>
        </p:nvSpPr>
        <p:spPr>
          <a:xfrm>
            <a:off x="3683035" y="2470521"/>
            <a:ext cx="627096" cy="300082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2012</a:t>
            </a:r>
          </a:p>
        </p:txBody>
      </p:sp>
      <p:sp>
        <p:nvSpPr>
          <p:cNvPr id="46" name="Rectangle 9">
            <a:extLst>
              <a:ext uri="{FF2B5EF4-FFF2-40B4-BE49-F238E27FC236}">
                <a16:creationId xmlns:a16="http://schemas.microsoft.com/office/drawing/2014/main" id="{F42F2EB4-19CD-4629-AEE8-FD7EA1B58246}"/>
              </a:ext>
            </a:extLst>
          </p:cNvPr>
          <p:cNvSpPr/>
          <p:nvPr/>
        </p:nvSpPr>
        <p:spPr>
          <a:xfrm>
            <a:off x="3315474" y="3654193"/>
            <a:ext cx="138167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Reveton</a:t>
            </a:r>
            <a:endParaRPr lang="en-US" sz="1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Oval 33">
            <a:extLst>
              <a:ext uri="{FF2B5EF4-FFF2-40B4-BE49-F238E27FC236}">
                <a16:creationId xmlns:a16="http://schemas.microsoft.com/office/drawing/2014/main" id="{7D4FBE3F-82D3-46E0-9323-6982BFF86FE4}"/>
              </a:ext>
            </a:extLst>
          </p:cNvPr>
          <p:cNvSpPr/>
          <p:nvPr/>
        </p:nvSpPr>
        <p:spPr bwMode="auto">
          <a:xfrm>
            <a:off x="3891814" y="2750213"/>
            <a:ext cx="209537" cy="20953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3" name="Straight Connector 17">
            <a:extLst>
              <a:ext uri="{FF2B5EF4-FFF2-40B4-BE49-F238E27FC236}">
                <a16:creationId xmlns:a16="http://schemas.microsoft.com/office/drawing/2014/main" id="{26196012-D201-465B-93DE-1E56BCDA67A3}"/>
              </a:ext>
            </a:extLst>
          </p:cNvPr>
          <p:cNvCxnSpPr>
            <a:cxnSpLocks/>
          </p:cNvCxnSpPr>
          <p:nvPr/>
        </p:nvCxnSpPr>
        <p:spPr>
          <a:xfrm>
            <a:off x="3996582" y="3037440"/>
            <a:ext cx="0" cy="594000"/>
          </a:xfrm>
          <a:prstGeom prst="line">
            <a:avLst/>
          </a:prstGeom>
          <a:ln w="31750" cap="rnd">
            <a:solidFill>
              <a:schemeClr val="bg1"/>
            </a:solidFill>
            <a:prstDash val="sysDot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11">
            <a:extLst>
              <a:ext uri="{FF2B5EF4-FFF2-40B4-BE49-F238E27FC236}">
                <a16:creationId xmlns:a16="http://schemas.microsoft.com/office/drawing/2014/main" id="{D8403702-4F07-4606-8AC1-04EFB16C94BC}"/>
              </a:ext>
            </a:extLst>
          </p:cNvPr>
          <p:cNvSpPr/>
          <p:nvPr/>
        </p:nvSpPr>
        <p:spPr>
          <a:xfrm>
            <a:off x="4790911" y="1698675"/>
            <a:ext cx="1441056" cy="2492990"/>
          </a:xfrm>
          <a:prstGeom prst="rect">
            <a:avLst/>
          </a:prstGeom>
          <a:ln w="25400">
            <a:solidFill>
              <a:schemeClr val="bg1"/>
            </a:solidFill>
            <a:prstDash val="sysDash"/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CryptoLocker</a:t>
            </a:r>
            <a:endParaRPr lang="en-US" sz="1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ctr">
              <a:defRPr/>
            </a:pPr>
            <a:r>
              <a:rPr lang="en-US" sz="1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CryptoDefense</a:t>
            </a:r>
            <a:endParaRPr lang="en-US" sz="1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ctr">
              <a:defRPr/>
            </a:pPr>
            <a:r>
              <a:rPr lang="en-US" sz="1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Sypeng</a:t>
            </a:r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0" algn="ctr">
              <a:defRPr/>
            </a:pPr>
            <a:r>
              <a:rPr lang="en-US" sz="1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Koler</a:t>
            </a:r>
            <a:endParaRPr lang="en-US" sz="1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ctr">
              <a:defRPr/>
            </a:pPr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LowLevel04 </a:t>
            </a:r>
          </a:p>
          <a:p>
            <a:pPr lvl="0" algn="ctr">
              <a:defRPr/>
            </a:pPr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Chimera</a:t>
            </a:r>
          </a:p>
          <a:p>
            <a:pPr lvl="0" algn="ctr">
              <a:defRPr/>
            </a:pPr>
            <a:r>
              <a:rPr lang="en-US" sz="1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LockerPin</a:t>
            </a:r>
            <a:endParaRPr lang="en-US" sz="1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ctr">
              <a:defRPr/>
            </a:pPr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Ransom32</a:t>
            </a:r>
          </a:p>
          <a:p>
            <a:pPr lvl="0" algn="ctr">
              <a:defRPr/>
            </a:pPr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7ev3n</a:t>
            </a:r>
          </a:p>
          <a:p>
            <a:pPr lvl="0" algn="ctr">
              <a:defRPr/>
            </a:pPr>
            <a:r>
              <a:rPr lang="en-US" sz="1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Locky</a:t>
            </a:r>
            <a:endParaRPr lang="en-US" sz="1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ctr">
              <a:defRPr/>
            </a:pPr>
            <a:r>
              <a:rPr lang="en-US" sz="1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KeRanger</a:t>
            </a:r>
            <a:endParaRPr lang="en-US" sz="1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ctr">
              <a:defRPr/>
            </a:pPr>
            <a:r>
              <a:rPr lang="en-US" sz="1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Zcryptor</a:t>
            </a:r>
            <a:endParaRPr lang="en-US" sz="1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ctr">
              <a:defRPr/>
            </a:pPr>
            <a:r>
              <a:rPr lang="ko-KR" alt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등등</a:t>
            </a:r>
            <a:endParaRPr lang="en-US" sz="1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" name="Oval 15">
            <a:extLst>
              <a:ext uri="{FF2B5EF4-FFF2-40B4-BE49-F238E27FC236}">
                <a16:creationId xmlns:a16="http://schemas.microsoft.com/office/drawing/2014/main" id="{6B1701F4-6714-4E0E-81EA-D8F517C5BC00}"/>
              </a:ext>
            </a:extLst>
          </p:cNvPr>
          <p:cNvSpPr/>
          <p:nvPr/>
        </p:nvSpPr>
        <p:spPr bwMode="auto">
          <a:xfrm>
            <a:off x="8076601" y="2750213"/>
            <a:ext cx="209537" cy="209537"/>
          </a:xfrm>
          <a:prstGeom prst="ellipse">
            <a:avLst/>
          </a:prstGeom>
          <a:solidFill>
            <a:srgbClr val="00B336"/>
          </a:solidFill>
          <a:ln w="254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Oval 33">
            <a:extLst>
              <a:ext uri="{FF2B5EF4-FFF2-40B4-BE49-F238E27FC236}">
                <a16:creationId xmlns:a16="http://schemas.microsoft.com/office/drawing/2014/main" id="{0DBC90C3-B5B0-4ED2-A6DD-688454FCCC51}"/>
              </a:ext>
            </a:extLst>
          </p:cNvPr>
          <p:cNvSpPr/>
          <p:nvPr/>
        </p:nvSpPr>
        <p:spPr bwMode="auto">
          <a:xfrm>
            <a:off x="7045921" y="2750213"/>
            <a:ext cx="209537" cy="209537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5" name="Straight Connector 17">
            <a:extLst>
              <a:ext uri="{FF2B5EF4-FFF2-40B4-BE49-F238E27FC236}">
                <a16:creationId xmlns:a16="http://schemas.microsoft.com/office/drawing/2014/main" id="{0E166306-6063-450B-A3E5-719A0260E1C8}"/>
              </a:ext>
            </a:extLst>
          </p:cNvPr>
          <p:cNvCxnSpPr>
            <a:cxnSpLocks/>
          </p:cNvCxnSpPr>
          <p:nvPr/>
        </p:nvCxnSpPr>
        <p:spPr>
          <a:xfrm>
            <a:off x="7150689" y="3037440"/>
            <a:ext cx="0" cy="594000"/>
          </a:xfrm>
          <a:prstGeom prst="line">
            <a:avLst/>
          </a:prstGeom>
          <a:ln w="31750" cap="rnd">
            <a:solidFill>
              <a:srgbClr val="FF0000"/>
            </a:solidFill>
            <a:prstDash val="sysDot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8">
            <a:extLst>
              <a:ext uri="{FF2B5EF4-FFF2-40B4-BE49-F238E27FC236}">
                <a16:creationId xmlns:a16="http://schemas.microsoft.com/office/drawing/2014/main" id="{D36F5776-D2A8-4E0A-8BA9-F51383038011}"/>
              </a:ext>
            </a:extLst>
          </p:cNvPr>
          <p:cNvSpPr/>
          <p:nvPr/>
        </p:nvSpPr>
        <p:spPr>
          <a:xfrm>
            <a:off x="6350652" y="3633438"/>
            <a:ext cx="16072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2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Wannacry</a:t>
            </a:r>
            <a:endParaRPr lang="en-US" sz="1200" b="1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ctr">
              <a:defRPr/>
            </a:pPr>
            <a:r>
              <a:rPr lang="en-US" sz="1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Erebus</a:t>
            </a:r>
          </a:p>
          <a:p>
            <a:pPr lvl="0" algn="ctr">
              <a:defRPr/>
            </a:pPr>
            <a:r>
              <a:rPr lang="en-US" sz="1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Petya</a:t>
            </a:r>
          </a:p>
          <a:p>
            <a:pPr lvl="0" algn="ctr">
              <a:defRPr/>
            </a:pPr>
            <a:r>
              <a:rPr lang="en-US" sz="1200" b="1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gandcrab</a:t>
            </a:r>
            <a:r>
              <a:rPr lang="en-US" sz="1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0" algn="ctr">
              <a:defRPr/>
            </a:pPr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Matrix</a:t>
            </a:r>
          </a:p>
          <a:p>
            <a:pPr lvl="0" algn="ctr">
              <a:defRPr/>
            </a:pPr>
            <a:r>
              <a:rPr lang="en-US" sz="1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JigSaw</a:t>
            </a:r>
            <a:endParaRPr lang="en-US" sz="1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D262FE1-8B30-4C8A-87C8-53B41D452DFB}"/>
              </a:ext>
            </a:extLst>
          </p:cNvPr>
          <p:cNvSpPr txBox="1"/>
          <p:nvPr/>
        </p:nvSpPr>
        <p:spPr>
          <a:xfrm>
            <a:off x="6732204" y="1711721"/>
            <a:ext cx="838691" cy="1015663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2017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2018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2243F6F-9616-4445-B6AB-C9443EF2C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171" y="2671882"/>
            <a:ext cx="401609" cy="40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3F953FA-7A88-4AC5-A71C-3C22045F7BBC}"/>
              </a:ext>
            </a:extLst>
          </p:cNvPr>
          <p:cNvCxnSpPr>
            <a:stCxn id="1026" idx="2"/>
          </p:cNvCxnSpPr>
          <p:nvPr/>
        </p:nvCxnSpPr>
        <p:spPr>
          <a:xfrm flipH="1">
            <a:off x="2367975" y="3073491"/>
            <a:ext cx="1" cy="857701"/>
          </a:xfrm>
          <a:prstGeom prst="straightConnector1">
            <a:avLst/>
          </a:prstGeom>
          <a:ln w="254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9">
            <a:extLst>
              <a:ext uri="{FF2B5EF4-FFF2-40B4-BE49-F238E27FC236}">
                <a16:creationId xmlns:a16="http://schemas.microsoft.com/office/drawing/2014/main" id="{F25197EF-53A4-4574-B95C-5B13A39A8274}"/>
              </a:ext>
            </a:extLst>
          </p:cNvPr>
          <p:cNvSpPr/>
          <p:nvPr/>
        </p:nvSpPr>
        <p:spPr>
          <a:xfrm>
            <a:off x="1420476" y="3886259"/>
            <a:ext cx="18949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200" b="1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2009</a:t>
            </a:r>
          </a:p>
          <a:p>
            <a:pPr lvl="0" algn="ctr">
              <a:defRPr/>
            </a:pPr>
            <a:r>
              <a:rPr lang="ko-KR" altLang="en-US" sz="1200" b="1" dirty="0" err="1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비트코인</a:t>
            </a:r>
            <a:r>
              <a:rPr lang="en-US" altLang="ko-KR" sz="1200" b="1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sz="1200" b="1" dirty="0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거래</a:t>
            </a:r>
            <a:endParaRPr lang="en-US" sz="1200" b="1" dirty="0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35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492443"/>
          </a:xfrm>
        </p:spPr>
        <p:txBody>
          <a:bodyPr/>
          <a:lstStyle/>
          <a:p>
            <a:r>
              <a:rPr lang="ko-KR" altLang="en-US" sz="3200" dirty="0"/>
              <a:t>더욱 더 스마트해지는 랜섬웨어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E1952-38BC-4F26-A16F-B5549CE506E6}"/>
              </a:ext>
            </a:extLst>
          </p:cNvPr>
          <p:cNvSpPr txBox="1"/>
          <p:nvPr/>
        </p:nvSpPr>
        <p:spPr>
          <a:xfrm>
            <a:off x="388938" y="4501054"/>
            <a:ext cx="6902614" cy="27589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Tahoma" charset="0"/>
                <a:ea typeface="Tahoma" charset="0"/>
                <a:cs typeface="Tahoma" charset="0"/>
              </a:rPr>
              <a:t>Symantec Internet Security Threat Report, Volume 21, April 2016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D112462-3CC8-4B3B-A81D-5DE77FEEE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8938" y="1085850"/>
            <a:ext cx="2824569" cy="3790157"/>
          </a:xfrm>
        </p:spPr>
        <p:txBody>
          <a:bodyPr/>
          <a:lstStyle/>
          <a:p>
            <a:r>
              <a:rPr lang="ko-KR" altLang="en-US" sz="1600" dirty="0" err="1">
                <a:latin typeface="Tahoma" panose="020B0604030504040204" pitchFamily="34" charset="0"/>
                <a:ea typeface="맑은 고딕" panose="020B0503020000020004" pitchFamily="50" charset="-127"/>
              </a:rPr>
              <a:t>가트너</a:t>
            </a:r>
            <a:r>
              <a:rPr lang="ko-KR" altLang="en-US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 조사에 따르면</a:t>
            </a:r>
            <a:r>
              <a:rPr lang="en-US" altLang="ko-KR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, 2015</a:t>
            </a:r>
            <a:r>
              <a:rPr lang="ko-KR" altLang="en-US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년 랜섬웨어 공격이 </a:t>
            </a:r>
            <a:r>
              <a:rPr lang="en-US" altLang="ko-KR" sz="1600" b="1" dirty="0">
                <a:solidFill>
                  <a:srgbClr val="00B336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35%</a:t>
            </a:r>
            <a:r>
              <a:rPr lang="en-US" altLang="ko-KR" sz="1600" dirty="0">
                <a:solidFill>
                  <a:srgbClr val="00B336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증가 했으며</a:t>
            </a:r>
            <a:r>
              <a:rPr lang="en-US" altLang="ko-KR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, 2016</a:t>
            </a:r>
            <a:r>
              <a:rPr lang="ko-KR" altLang="en-US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년</a:t>
            </a:r>
            <a:r>
              <a:rPr lang="en-US" altLang="ko-KR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~2019</a:t>
            </a:r>
            <a:r>
              <a:rPr lang="ko-KR" altLang="en-US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년 </a:t>
            </a:r>
            <a:r>
              <a:rPr lang="ko-KR" altLang="en-US" sz="1600" dirty="0" err="1">
                <a:latin typeface="Tahoma" panose="020B0604030504040204" pitchFamily="34" charset="0"/>
                <a:ea typeface="맑은 고딕" panose="020B0503020000020004" pitchFamily="50" charset="-127"/>
              </a:rPr>
              <a:t>랜섬웨어가</a:t>
            </a:r>
            <a:r>
              <a:rPr lang="ko-KR" altLang="en-US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 매우 공격적으로 변형 및 신</a:t>
            </a:r>
            <a:r>
              <a:rPr lang="en-US" altLang="ko-KR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변종 끊임없이 발생</a:t>
            </a:r>
            <a:endParaRPr lang="en-US" altLang="ko-KR" sz="1600" dirty="0">
              <a:latin typeface="Tahoma" panose="020B0604030504040204" pitchFamily="34" charset="0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Tahoma" panose="020B0604030504040204" pitchFamily="34" charset="0"/>
              <a:ea typeface="맑은 고딕" panose="020B0503020000020004" pitchFamily="50" charset="-127"/>
            </a:endParaRPr>
          </a:p>
          <a:p>
            <a:r>
              <a:rPr lang="ko-KR" altLang="en-US" sz="1600" dirty="0" err="1">
                <a:latin typeface="Tahoma" panose="020B0604030504040204" pitchFamily="34" charset="0"/>
                <a:ea typeface="맑은 고딕" panose="020B0503020000020004" pitchFamily="50" charset="-127"/>
              </a:rPr>
              <a:t>엔드포인트</a:t>
            </a:r>
            <a:r>
              <a:rPr lang="ko-KR" altLang="en-US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 보호 없는 고객의 </a:t>
            </a:r>
            <a:r>
              <a:rPr lang="en-US" altLang="ko-KR" sz="1600" b="1" dirty="0">
                <a:solidFill>
                  <a:srgbClr val="00B336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44%</a:t>
            </a:r>
            <a:r>
              <a:rPr lang="ko-KR" altLang="en-US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가 랜섬웨어 감염</a:t>
            </a:r>
            <a:endParaRPr lang="en-US" altLang="ko-KR" sz="1600" dirty="0">
              <a:latin typeface="Tahoma" panose="020B0604030504040204" pitchFamily="34" charset="0"/>
              <a:ea typeface="맑은 고딕" panose="020B0503020000020004" pitchFamily="50" charset="-127"/>
            </a:endParaRPr>
          </a:p>
          <a:p>
            <a:endParaRPr lang="en-US" altLang="ko-KR" sz="1600" dirty="0">
              <a:latin typeface="Tahoma" panose="020B060403050404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2016</a:t>
            </a:r>
            <a:r>
              <a:rPr lang="ko-KR" altLang="en-US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년 </a:t>
            </a:r>
            <a:r>
              <a:rPr lang="en-US" altLang="ko-KR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분기 </a:t>
            </a:r>
            <a:r>
              <a:rPr lang="en-US" altLang="ko-KR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Healthcare (</a:t>
            </a:r>
            <a:r>
              <a:rPr lang="ko-KR" altLang="en-US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의료</a:t>
            </a:r>
            <a:r>
              <a:rPr lang="en-US" altLang="ko-KR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병원</a:t>
            </a:r>
            <a:r>
              <a:rPr lang="en-US" altLang="ko-KR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에 집중적으로</a:t>
            </a:r>
            <a:r>
              <a:rPr lang="en-US" altLang="ko-KR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Tahoma" panose="020B0604030504040204" pitchFamily="34" charset="0"/>
                <a:ea typeface="맑은 고딕" panose="020B0503020000020004" pitchFamily="50" charset="-127"/>
              </a:rPr>
              <a:t>랜섬웨어 공격 감지 </a:t>
            </a:r>
            <a:r>
              <a:rPr lang="en-US" altLang="ko-KR" sz="1800" dirty="0">
                <a:solidFill>
                  <a:srgbClr val="00B336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(</a:t>
            </a:r>
            <a:r>
              <a:rPr lang="en-US" altLang="ko-KR" sz="1600" b="1" dirty="0">
                <a:solidFill>
                  <a:srgbClr val="00B336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88%</a:t>
            </a:r>
            <a:r>
              <a:rPr lang="en-US" altLang="ko-KR" sz="1800" dirty="0">
                <a:solidFill>
                  <a:srgbClr val="00B336"/>
                </a:solidFill>
                <a:latin typeface="Tahoma" panose="020B0604030504040204" pitchFamily="34" charset="0"/>
                <a:ea typeface="맑은 고딕" panose="020B0503020000020004" pitchFamily="50" charset="-127"/>
              </a:rPr>
              <a:t>)</a:t>
            </a:r>
            <a:endParaRPr lang="en-US" altLang="ko-KR" sz="1050" dirty="0">
              <a:solidFill>
                <a:srgbClr val="00B336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charset="0"/>
            </a:endParaRP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1F35D6A0-F06D-4FCA-9BC3-BB9AB4440B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983" y="1307840"/>
            <a:ext cx="2550319" cy="2693194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926DE5C0-12B6-4691-A2F5-081FBF5EC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866" y="1297431"/>
            <a:ext cx="2528888" cy="253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6473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492443"/>
          </a:xfrm>
        </p:spPr>
        <p:txBody>
          <a:bodyPr/>
          <a:lstStyle/>
          <a:p>
            <a:r>
              <a:rPr lang="ko-KR" altLang="en-US" sz="3200" dirty="0"/>
              <a:t>기업들에 매우 심각한 위협</a:t>
            </a:r>
            <a:endParaRPr lang="en-US" sz="3200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29DE6D74-DF9E-4E3C-9A0B-122400B4463E}"/>
              </a:ext>
            </a:extLst>
          </p:cNvPr>
          <p:cNvSpPr txBox="1">
            <a:spLocks/>
          </p:cNvSpPr>
          <p:nvPr/>
        </p:nvSpPr>
        <p:spPr>
          <a:xfrm>
            <a:off x="393717" y="1691356"/>
            <a:ext cx="2884504" cy="228964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altLang="ko-KR" b="1" i="0" u="none" strike="noStrike" kern="1200" cap="none" spc="0" normalizeH="0" noProof="0" dirty="0">
                <a:ln>
                  <a:noFill/>
                </a:ln>
                <a:solidFill>
                  <a:srgbClr val="00B336"/>
                </a:solidFill>
                <a:effectLst/>
                <a:uLnTx/>
                <a:uFillTx/>
                <a:latin typeface="Tahoma"/>
                <a:ea typeface="맑은 고딕" panose="020B0503020000020004" pitchFamily="50" charset="-127"/>
                <a:cs typeface="+mn-cs"/>
              </a:rPr>
              <a:t>2016</a:t>
            </a:r>
            <a:r>
              <a:rPr kumimoji="0" lang="ko-KR" altLang="en-US" b="1" i="0" u="none" strike="noStrike" kern="1200" cap="none" spc="0" normalizeH="0" noProof="0" dirty="0">
                <a:ln>
                  <a:noFill/>
                </a:ln>
                <a:solidFill>
                  <a:srgbClr val="00B336"/>
                </a:solidFill>
                <a:effectLst/>
                <a:uLnTx/>
                <a:uFillTx/>
                <a:latin typeface="Tahoma"/>
                <a:ea typeface="맑은 고딕" panose="020B0503020000020004" pitchFamily="50" charset="-127"/>
                <a:cs typeface="+mn-cs"/>
              </a:rPr>
              <a:t>년 전체</a:t>
            </a:r>
            <a:r>
              <a:rPr kumimoji="0" lang="ko-KR" altLang="en-US" sz="2000" b="0" i="0" u="none" strike="noStrike" kern="1200" cap="none" spc="0" normalizeH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ahoma"/>
                <a:ea typeface="맑은 고딕" panose="020B0503020000020004" pitchFamily="50" charset="-127"/>
                <a:cs typeface="+mn-cs"/>
              </a:rPr>
              <a:t>보다 </a:t>
            </a:r>
            <a:r>
              <a:rPr kumimoji="0" lang="en-US" altLang="ko-KR" b="1" i="0" u="none" strike="noStrike" kern="1200" cap="none" spc="0" normalizeH="0" noProof="0" dirty="0">
                <a:ln>
                  <a:noFill/>
                </a:ln>
                <a:solidFill>
                  <a:srgbClr val="00B336"/>
                </a:solidFill>
                <a:effectLst/>
                <a:uLnTx/>
                <a:uFillTx/>
                <a:latin typeface="Tahoma"/>
                <a:ea typeface="맑은 고딕" panose="020B0503020000020004" pitchFamily="50" charset="-127"/>
                <a:cs typeface="+mn-cs"/>
              </a:rPr>
              <a:t>2017</a:t>
            </a:r>
            <a:r>
              <a:rPr kumimoji="0" lang="ko-KR" altLang="en-US" b="1" i="0" u="none" strike="noStrike" kern="1200" cap="none" spc="0" normalizeH="0" noProof="0" dirty="0">
                <a:ln>
                  <a:noFill/>
                </a:ln>
                <a:solidFill>
                  <a:srgbClr val="00B336"/>
                </a:solidFill>
                <a:effectLst/>
                <a:uLnTx/>
                <a:uFillTx/>
                <a:latin typeface="Tahoma"/>
                <a:ea typeface="맑은 고딕" panose="020B0503020000020004" pitchFamily="50" charset="-127"/>
                <a:cs typeface="+mn-cs"/>
              </a:rPr>
              <a:t>년 상반기</a:t>
            </a:r>
            <a:r>
              <a:rPr kumimoji="0" lang="ko-KR" altLang="en-US" sz="2000" b="0" i="0" u="none" strike="noStrike" kern="1200" cap="none" spc="0" normalizeH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Tahoma"/>
                <a:ea typeface="맑은 고딕" panose="020B0503020000020004" pitchFamily="50" charset="-127"/>
                <a:cs typeface="+mn-cs"/>
              </a:rPr>
              <a:t>에 더 많은 데이터가 손실되거나 도난</a:t>
            </a:r>
            <a:endParaRPr kumimoji="0" lang="en-US" sz="2000" b="0" i="0" u="none" strike="noStrike" kern="1200" cap="none" spc="0" normalizeH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Tahoma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141D5F63-38E5-454F-AB40-828841E86CAC}"/>
              </a:ext>
            </a:extLst>
          </p:cNvPr>
          <p:cNvSpPr txBox="1">
            <a:spLocks/>
          </p:cNvSpPr>
          <p:nvPr/>
        </p:nvSpPr>
        <p:spPr>
          <a:xfrm>
            <a:off x="388938" y="858950"/>
            <a:ext cx="8619508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altLang="ko-KR" sz="20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ahoma"/>
                <a:ea typeface="맑은 고딕" panose="020B0503020000020004" pitchFamily="50" charset="-127"/>
                <a:cs typeface="+mn-cs"/>
              </a:rPr>
              <a:t>Ransomware </a:t>
            </a:r>
            <a:r>
              <a:rPr kumimoji="0" lang="ko-KR" altLang="en-US" sz="20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ahoma"/>
                <a:ea typeface="맑은 고딕" panose="020B0503020000020004" pitchFamily="50" charset="-127"/>
                <a:cs typeface="+mn-cs"/>
              </a:rPr>
              <a:t>및 </a:t>
            </a:r>
            <a:r>
              <a:rPr kumimoji="0" lang="en-US" altLang="ko-KR" sz="20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ahoma"/>
                <a:ea typeface="맑은 고딕" panose="020B0503020000020004" pitchFamily="50" charset="-127"/>
                <a:cs typeface="+mn-cs"/>
              </a:rPr>
              <a:t>zero-day virus </a:t>
            </a:r>
            <a:r>
              <a:rPr kumimoji="0" lang="ko-KR" altLang="en-US" sz="20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ahoma"/>
                <a:ea typeface="맑은 고딕" panose="020B0503020000020004" pitchFamily="50" charset="-127"/>
                <a:cs typeface="+mn-cs"/>
              </a:rPr>
              <a:t>공격으로 고생하는 기업</a:t>
            </a:r>
            <a:r>
              <a:rPr kumimoji="0" lang="en-US" altLang="ko-KR" sz="20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Tahoma"/>
                <a:ea typeface="맑은 고딕" panose="020B0503020000020004" pitchFamily="50" charset="-127"/>
                <a:cs typeface="+mn-cs"/>
              </a:rPr>
              <a:t>.</a:t>
            </a:r>
            <a:endParaRPr kumimoji="0" lang="en-US" sz="1400" b="1" i="0" u="none" strike="noStrike" kern="1200" cap="none" spc="0" normalizeH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Tahoma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8" name="Chart 10">
            <a:extLst>
              <a:ext uri="{FF2B5EF4-FFF2-40B4-BE49-F238E27FC236}">
                <a16:creationId xmlns:a16="http://schemas.microsoft.com/office/drawing/2014/main" id="{0F487605-E19A-4E8A-857E-80F5CD7094DF}"/>
              </a:ext>
            </a:extLst>
          </p:cNvPr>
          <p:cNvGraphicFramePr/>
          <p:nvPr/>
        </p:nvGraphicFramePr>
        <p:xfrm>
          <a:off x="3438447" y="1471927"/>
          <a:ext cx="4915752" cy="2825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9DDDE3FC-1124-472F-9D6E-CF56D6E1A947}"/>
              </a:ext>
            </a:extLst>
          </p:cNvPr>
          <p:cNvSpPr txBox="1"/>
          <p:nvPr/>
        </p:nvSpPr>
        <p:spPr>
          <a:xfrm>
            <a:off x="8027234" y="2411232"/>
            <a:ext cx="981212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19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억 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8DEBA9-DCE7-43D8-A7A7-0A6EE1963AEA}"/>
              </a:ext>
            </a:extLst>
          </p:cNvPr>
          <p:cNvSpPr txBox="1"/>
          <p:nvPr/>
        </p:nvSpPr>
        <p:spPr>
          <a:xfrm>
            <a:off x="7062866" y="3325280"/>
            <a:ext cx="1291333" cy="30008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13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억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7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천만 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467A15-160B-40B6-8C6C-E004D4ABBE04}"/>
              </a:ext>
            </a:extLst>
          </p:cNvPr>
          <p:cNvSpPr txBox="1"/>
          <p:nvPr/>
        </p:nvSpPr>
        <p:spPr>
          <a:xfrm>
            <a:off x="388938" y="4501054"/>
            <a:ext cx="6902614" cy="27589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Tahoma" charset="0"/>
                <a:ea typeface="Tahoma" charset="0"/>
                <a:cs typeface="Tahoma" charset="0"/>
              </a:rPr>
              <a:t>Source: Breach Level Index http://breachlevelindex.com/top-data-breaches </a:t>
            </a:r>
          </a:p>
        </p:txBody>
      </p:sp>
    </p:spTree>
    <p:extLst>
      <p:ext uri="{BB962C8B-B14F-4D97-AF65-F5344CB8AC3E}">
        <p14:creationId xmlns:p14="http://schemas.microsoft.com/office/powerpoint/2010/main" val="411360814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492443"/>
          </a:xfrm>
        </p:spPr>
        <p:txBody>
          <a:bodyPr/>
          <a:lstStyle/>
          <a:p>
            <a:r>
              <a:rPr lang="ko-KR" altLang="en-US" sz="3200" dirty="0"/>
              <a:t>백업 데이터의 위험</a:t>
            </a:r>
            <a:endParaRPr lang="en-US" sz="3200" dirty="0"/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141D5F63-38E5-454F-AB40-828841E86CAC}"/>
              </a:ext>
            </a:extLst>
          </p:cNvPr>
          <p:cNvSpPr txBox="1">
            <a:spLocks/>
          </p:cNvSpPr>
          <p:nvPr/>
        </p:nvSpPr>
        <p:spPr>
          <a:xfrm>
            <a:off x="388938" y="858950"/>
            <a:ext cx="8619508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Malware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와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virus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</a:rPr>
              <a:t>오염은 주요 비즈니스 위험입니다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graphicFrame>
        <p:nvGraphicFramePr>
          <p:cNvPr id="14" name="Chart 3">
            <a:extLst>
              <a:ext uri="{FF2B5EF4-FFF2-40B4-BE49-F238E27FC236}">
                <a16:creationId xmlns:a16="http://schemas.microsoft.com/office/drawing/2014/main" id="{D8FAC2FC-77BD-4A77-B19E-76D90F5539BF}"/>
              </a:ext>
            </a:extLst>
          </p:cNvPr>
          <p:cNvGraphicFramePr>
            <a:graphicFrameLocks/>
          </p:cNvGraphicFramePr>
          <p:nvPr/>
        </p:nvGraphicFramePr>
        <p:xfrm>
          <a:off x="891460" y="584310"/>
          <a:ext cx="5948965" cy="378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itle 2">
            <a:extLst>
              <a:ext uri="{FF2B5EF4-FFF2-40B4-BE49-F238E27FC236}">
                <a16:creationId xmlns:a16="http://schemas.microsoft.com/office/drawing/2014/main" id="{A4917336-81FD-4788-A808-5CCA3A9CBCE4}"/>
              </a:ext>
            </a:extLst>
          </p:cNvPr>
          <p:cNvSpPr txBox="1">
            <a:spLocks/>
          </p:cNvSpPr>
          <p:nvPr/>
        </p:nvSpPr>
        <p:spPr>
          <a:xfrm>
            <a:off x="5910944" y="1493921"/>
            <a:ext cx="2842430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0" baseline="0" dirty="0" smtClean="0">
                <a:ln w="3175">
                  <a:noFill/>
                </a:ln>
                <a:solidFill>
                  <a:srgbClr val="00B33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2400" b="1" dirty="0"/>
              <a:t>70%</a:t>
            </a:r>
            <a:r>
              <a:rPr lang="ko-KR" altLang="en-US" sz="2400" b="1" dirty="0"/>
              <a:t>의 고객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은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</a:rPr>
              <a:t>백업의 오염에 대해 우려하고 있습니다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6209EECC-0CCD-4AE2-98DB-A1F8B942E690}"/>
              </a:ext>
            </a:extLst>
          </p:cNvPr>
          <p:cNvSpPr/>
          <p:nvPr/>
        </p:nvSpPr>
        <p:spPr bwMode="auto">
          <a:xfrm>
            <a:off x="1152483" y="1378404"/>
            <a:ext cx="2212484" cy="2817192"/>
          </a:xfrm>
          <a:prstGeom prst="rect">
            <a:avLst/>
          </a:prstGeom>
          <a:noFill/>
          <a:ln w="28575">
            <a:solidFill>
              <a:srgbClr val="005F4B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204D72-DD2C-4AA5-A806-2B0873013EB0}"/>
              </a:ext>
            </a:extLst>
          </p:cNvPr>
          <p:cNvSpPr txBox="1"/>
          <p:nvPr/>
        </p:nvSpPr>
        <p:spPr>
          <a:xfrm>
            <a:off x="5250836" y="4807368"/>
            <a:ext cx="3788228" cy="25391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sz="1050" dirty="0"/>
              <a:t>ESG 2018 Data Protection Landscape Report, October 2018</a:t>
            </a:r>
            <a:endParaRPr lang="en-US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4F55B9-87EA-436B-A64C-066E71B01A33}"/>
              </a:ext>
            </a:extLst>
          </p:cNvPr>
          <p:cNvSpPr txBox="1"/>
          <p:nvPr/>
        </p:nvSpPr>
        <p:spPr>
          <a:xfrm>
            <a:off x="388938" y="4501054"/>
            <a:ext cx="6902614" cy="27589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lvl="0">
              <a:defRPr/>
            </a:pPr>
            <a:r>
              <a:rPr lang="en-US" sz="1400" dirty="0">
                <a:solidFill>
                  <a:srgbClr val="000000">
                    <a:lumMod val="65000"/>
                    <a:lumOff val="35000"/>
                  </a:srgbClr>
                </a:solidFill>
                <a:latin typeface="Tahoma" charset="0"/>
                <a:ea typeface="Tahoma" charset="0"/>
                <a:cs typeface="Tahoma" charset="0"/>
              </a:rPr>
              <a:t>ESG 2018 Data Protection Landscape Report, October 2018</a:t>
            </a:r>
          </a:p>
        </p:txBody>
      </p:sp>
    </p:spTree>
    <p:extLst>
      <p:ext uri="{BB962C8B-B14F-4D97-AF65-F5344CB8AC3E}">
        <p14:creationId xmlns:p14="http://schemas.microsoft.com/office/powerpoint/2010/main" val="38336443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Veeam Corporate Slides Template (1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2.xml><?xml version="1.0" encoding="utf-8"?>
<a:theme xmlns:a="http://schemas.openxmlformats.org/drawingml/2006/main" name="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3.xml><?xml version="1.0" encoding="utf-8"?>
<a:theme xmlns:a="http://schemas.openxmlformats.org/drawingml/2006/main" name="Veeam Corporate Slides Template Main (3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4000" dirty="0" err="1" smtClean="0">
            <a:solidFill>
              <a:schemeClr val="tx1">
                <a:lumMod val="50000"/>
                <a:lumOff val="50000"/>
              </a:schemeClr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41BB4F1-D975-4C12-91F1-623CF66C61A7}"/>
    </a:ext>
  </a:extLst>
</a:theme>
</file>

<file path=ppt/theme/theme4.xml><?xml version="1.0" encoding="utf-8"?>
<a:theme xmlns:a="http://schemas.openxmlformats.org/drawingml/2006/main" name="1_Veeam Corporate Slides Template">
  <a:themeElements>
    <a:clrScheme name="Custom 1">
      <a:dk1>
        <a:srgbClr val="000000"/>
      </a:dk1>
      <a:lt1>
        <a:srgbClr val="FFFFFF"/>
      </a:lt1>
      <a:dk2>
        <a:srgbClr val="54B948"/>
      </a:dk2>
      <a:lt2>
        <a:srgbClr val="FFFFFF"/>
      </a:lt2>
      <a:accent1>
        <a:srgbClr val="54B948"/>
      </a:accent1>
      <a:accent2>
        <a:srgbClr val="28ABE2"/>
      </a:accent2>
      <a:accent3>
        <a:srgbClr val="F2F2F2"/>
      </a:accent3>
      <a:accent4>
        <a:srgbClr val="CADA2A"/>
      </a:accent4>
      <a:accent5>
        <a:srgbClr val="1782AF"/>
      </a:accent5>
      <a:accent6>
        <a:srgbClr val="C3C5C7"/>
      </a:accent6>
      <a:hlink>
        <a:srgbClr val="FFFFFF"/>
      </a:hlink>
      <a:folHlink>
        <a:srgbClr val="5CD2FF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2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6.xml><?xml version="1.0" encoding="utf-8"?>
<a:theme xmlns:a="http://schemas.openxmlformats.org/drawingml/2006/main" name="3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prstDash val="sysDash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7.xml><?xml version="1.0" encoding="utf-8"?>
<a:theme xmlns:a="http://schemas.openxmlformats.org/drawingml/2006/main" name="4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prstDash val="sysDash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rgbClr val="000000"/>
    </a:dk1>
    <a:lt1>
      <a:srgbClr val="FFFFFF"/>
    </a:lt1>
    <a:dk2>
      <a:srgbClr val="54B948"/>
    </a:dk2>
    <a:lt2>
      <a:srgbClr val="FFFFFF"/>
    </a:lt2>
    <a:accent1>
      <a:srgbClr val="54B948"/>
    </a:accent1>
    <a:accent2>
      <a:srgbClr val="28ABE2"/>
    </a:accent2>
    <a:accent3>
      <a:srgbClr val="F2F2F2"/>
    </a:accent3>
    <a:accent4>
      <a:srgbClr val="CADA2A"/>
    </a:accent4>
    <a:accent5>
      <a:srgbClr val="1782AF"/>
    </a:accent5>
    <a:accent6>
      <a:srgbClr val="C3C5C7"/>
    </a:accent6>
    <a:hlink>
      <a:srgbClr val="00AEEF"/>
    </a:hlink>
    <a:folHlink>
      <a:srgbClr val="5CD2FF"/>
    </a:folHlink>
  </a:clrScheme>
  <a:fontScheme name="Custom 7">
    <a:majorFont>
      <a:latin typeface="Tahoma"/>
      <a:ea typeface=""/>
      <a:cs typeface=""/>
    </a:majorFont>
    <a:minorFont>
      <a:latin typeface="Tahoma"/>
      <a:ea typeface=""/>
      <a:cs typeface=""/>
    </a:minorFont>
  </a:fontScheme>
  <a:fmtScheme name="Angles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20400000"/>
          </a:lightRig>
        </a:scene3d>
        <a:sp3d contourW="6350">
          <a:bevelT w="41275" h="19050" prst="angle"/>
          <a:contourClr>
            <a:schemeClr val="phClr">
              <a:shade val="25000"/>
              <a:satMod val="150000"/>
            </a:schemeClr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A593C8006C30499F2944E0A8A9581A" ma:contentTypeVersion="2" ma:contentTypeDescription="Create a new document." ma:contentTypeScope="" ma:versionID="b631bdccec28abf94ce1bb418a5379c5">
  <xsd:schema xmlns:xsd="http://www.w3.org/2001/XMLSchema" xmlns:xs="http://www.w3.org/2001/XMLSchema" xmlns:p="http://schemas.microsoft.com/office/2006/metadata/properties" xmlns:ns1="http://schemas.microsoft.com/sharepoint/v3" xmlns:ns2="d05dc32b-c3f3-4763-8fa9-04829637c5c0" targetNamespace="http://schemas.microsoft.com/office/2006/metadata/properties" ma:root="true" ma:fieldsID="e7bd35c2624c449394c1f6a62c8cbf7f" ns1:_="" ns2:_="">
    <xsd:import namespace="http://schemas.microsoft.com/sharepoint/v3"/>
    <xsd:import namespace="d05dc32b-c3f3-4763-8fa9-04829637c5c0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5dc32b-c3f3-4763-8fa9-04829637c5c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BD9305-F2A6-4227-837C-B4043BC74EC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C39AA7-EB4B-4889-9FB7-D13BB39487BC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d05dc32b-c3f3-4763-8fa9-04829637c5c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91D2E0E-0F7A-4C02-9474-48277E6F1F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05dc32b-c3f3-4763-8fa9-04829637c5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3685</TotalTime>
  <Words>3789</Words>
  <Application>Microsoft Office PowerPoint</Application>
  <PresentationFormat>화면 슬라이드 쇼(16:9)</PresentationFormat>
  <Paragraphs>639</Paragraphs>
  <Slides>44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7</vt:i4>
      </vt:variant>
      <vt:variant>
        <vt:lpstr>슬라이드 제목</vt:lpstr>
      </vt:variant>
      <vt:variant>
        <vt:i4>44</vt:i4>
      </vt:variant>
    </vt:vector>
  </HeadingPairs>
  <TitlesOfParts>
    <vt:vector size="57" baseType="lpstr">
      <vt:lpstr>맑은 고딕</vt:lpstr>
      <vt:lpstr>Arial</vt:lpstr>
      <vt:lpstr>Calibri</vt:lpstr>
      <vt:lpstr>Segoe UI</vt:lpstr>
      <vt:lpstr>Tahoma</vt:lpstr>
      <vt:lpstr>Wingdings</vt:lpstr>
      <vt:lpstr>Veeam Corporate Slides Template (1)</vt:lpstr>
      <vt:lpstr>Veeam Corporate Slides Template</vt:lpstr>
      <vt:lpstr>Veeam Corporate Slides Template Main (3)</vt:lpstr>
      <vt:lpstr>1_Veeam Corporate Slides Template</vt:lpstr>
      <vt:lpstr>2_Veeam Corporate Slides Template</vt:lpstr>
      <vt:lpstr>3_Veeam Corporate Slides Template</vt:lpstr>
      <vt:lpstr>4_Veeam Corporate Slides Template</vt:lpstr>
      <vt:lpstr>PowerPoint 프레젠테이션</vt:lpstr>
      <vt:lpstr>Agenda</vt:lpstr>
      <vt:lpstr>PowerPoint 프레젠테이션</vt:lpstr>
      <vt:lpstr>랜섬웨어란???</vt:lpstr>
      <vt:lpstr>빠르게 진화하는 사이버 위협들… </vt:lpstr>
      <vt:lpstr>랜섬웨어 언제부터 시작되었나?</vt:lpstr>
      <vt:lpstr>더욱 더 스마트해지는 랜섬웨어</vt:lpstr>
      <vt:lpstr>기업들에 매우 심각한 위협</vt:lpstr>
      <vt:lpstr>백업 데이터의 위험</vt:lpstr>
      <vt:lpstr>랜섬웨어 국내 피해 사례</vt:lpstr>
      <vt:lpstr>랜섬웨어 예방 및 증상</vt:lpstr>
      <vt:lpstr>예방 수칙</vt:lpstr>
      <vt:lpstr>PowerPoint 프레젠테이션</vt:lpstr>
      <vt:lpstr>IT 관리자들의 다양한 관심사</vt:lpstr>
      <vt:lpstr>백업 데이터는 언제 사용???</vt:lpstr>
      <vt:lpstr>백업 트랜드 변화</vt:lpstr>
      <vt:lpstr>PowerPoint 프레젠테이션</vt:lpstr>
      <vt:lpstr>PowerPoint 프레젠테이션</vt:lpstr>
      <vt:lpstr>글로벌 톱 브랜드 데이터 관리 솔루션</vt:lpstr>
      <vt:lpstr>하이브리드 클라우드 시대의 도래</vt:lpstr>
      <vt:lpstr>하이브리드 클라우드의 최적 백업 솔루션</vt:lpstr>
      <vt:lpstr>PowerPoint 프레젠테이션</vt:lpstr>
      <vt:lpstr>PowerPoint 프레젠테이션</vt:lpstr>
      <vt:lpstr>Veeam이 제안하는 랜섬웨어 대처 방안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안전한 데이터 검색 및 복구가 관건</vt:lpstr>
      <vt:lpstr>Ransomware 발견!</vt:lpstr>
      <vt:lpstr>서비스 중요도에 따른 다양한 복구 수행</vt:lpstr>
      <vt:lpstr>물리 서버 복구 시나리오</vt:lpstr>
      <vt:lpstr>가상 서버 복구 시나리오</vt:lpstr>
      <vt:lpstr>PowerPoint 프레젠테이션</vt:lpstr>
      <vt:lpstr>고객 사례 – 백업 및 DR 복제</vt:lpstr>
      <vt:lpstr>고객 사례 – 통합 백업</vt:lpstr>
      <vt:lpstr>Veeam 은 ….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Juliana Rachinskaya</dc:creator>
  <cp:lastModifiedBy>Dongun Shin</cp:lastModifiedBy>
  <cp:revision>139</cp:revision>
  <cp:lastPrinted>2017-05-13T15:11:09Z</cp:lastPrinted>
  <dcterms:created xsi:type="dcterms:W3CDTF">2018-09-26T10:35:07Z</dcterms:created>
  <dcterms:modified xsi:type="dcterms:W3CDTF">2021-03-12T02:42:59Z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CMWhitepaperType">
    <vt:lpwstr/>
  </property>
  <property fmtid="{D5CDD505-2E9C-101B-9397-08002B2CF9AE}" pid="3" name="ECMLanguage">
    <vt:lpwstr>3;#English|07f96b39-8f94-4216-97e6-b78eba3c58e1</vt:lpwstr>
  </property>
  <property fmtid="{D5CDD505-2E9C-101B-9397-08002B2CF9AE}" pid="4" name="i74269a7de984593b031d34cb385df95">
    <vt:lpwstr/>
  </property>
  <property fmtid="{D5CDD505-2E9C-101B-9397-08002B2CF9AE}" pid="5" name="ECMMarketAnalysisType">
    <vt:lpwstr/>
  </property>
  <property fmtid="{D5CDD505-2E9C-101B-9397-08002B2CF9AE}" pid="6" name="ECMVertical">
    <vt:lpwstr/>
  </property>
  <property fmtid="{D5CDD505-2E9C-101B-9397-08002B2CF9AE}" pid="7" name="ECMPartnerCustomer">
    <vt:lpwstr>54;#Customer|6123597a-1913-44dc-9924-b5c9eb8e9234</vt:lpwstr>
  </property>
  <property fmtid="{D5CDD505-2E9C-101B-9397-08002B2CF9AE}" pid="8" name="m5ad6e19f9e2479e8c23350beb1070d4">
    <vt:lpwstr/>
  </property>
  <property fmtid="{D5CDD505-2E9C-101B-9397-08002B2CF9AE}" pid="9" name="TaxKeyword">
    <vt:lpwstr/>
  </property>
  <property fmtid="{D5CDD505-2E9C-101B-9397-08002B2CF9AE}" pid="10" name="pf314b354fff4d4aa1f45915919fefca">
    <vt:lpwstr/>
  </property>
  <property fmtid="{D5CDD505-2E9C-101B-9397-08002B2CF9AE}" pid="11" name="ECMUIType">
    <vt:lpwstr/>
  </property>
  <property fmtid="{D5CDD505-2E9C-101B-9397-08002B2CF9AE}" pid="12" name="ECMPrintGraphicsSubject">
    <vt:lpwstr/>
  </property>
  <property fmtid="{D5CDD505-2E9C-101B-9397-08002B2CF9AE}" pid="13" name="neb7c065c857415f9da8b13e76c99072">
    <vt:lpwstr>Presentations|de4c0233-fbe6-422a-80a4-179d0996851d</vt:lpwstr>
  </property>
  <property fmtid="{D5CDD505-2E9C-101B-9397-08002B2CF9AE}" pid="14" name="ECMAlliances">
    <vt:lpwstr>263;#All Solutions|c9767bc9-9e10-4aa9-8cdd-5882c5154d8e</vt:lpwstr>
  </property>
  <property fmtid="{D5CDD505-2E9C-101B-9397-08002B2CF9AE}" pid="15" name="ECMHypervisor">
    <vt:lpwstr/>
  </property>
  <property fmtid="{D5CDD505-2E9C-101B-9397-08002B2CF9AE}" pid="16" name="j34c59180bf04b139f26e4d7d5575b31">
    <vt:lpwstr/>
  </property>
  <property fmtid="{D5CDD505-2E9C-101B-9397-08002B2CF9AE}" pid="17" name="ECMDesignResourcesSubject">
    <vt:lpwstr/>
  </property>
  <property fmtid="{D5CDD505-2E9C-101B-9397-08002B2CF9AE}" pid="18" name="LikesCount">
    <vt:i4>1</vt:i4>
  </property>
  <property fmtid="{D5CDD505-2E9C-101B-9397-08002B2CF9AE}" pid="19" name="e6ef8ae30fac436c9569166a91d4fc76">
    <vt:lpwstr/>
  </property>
  <property fmtid="{D5CDD505-2E9C-101B-9397-08002B2CF9AE}" pid="20" name="ECMCallScriptType">
    <vt:lpwstr/>
  </property>
  <property fmtid="{D5CDD505-2E9C-101B-9397-08002B2CF9AE}" pid="21" name="ECMMarketingStage">
    <vt:lpwstr/>
  </property>
  <property fmtid="{D5CDD505-2E9C-101B-9397-08002B2CF9AE}" pid="22" name="ContentTypeId">
    <vt:lpwstr>0x01010097A593C8006C30499F2944E0A8A9581A</vt:lpwstr>
  </property>
  <property fmtid="{D5CDD505-2E9C-101B-9397-08002B2CF9AE}" pid="23" name="oed54f3a74e34a46ae004ab2cb3bf7e8">
    <vt:lpwstr/>
  </property>
  <property fmtid="{D5CDD505-2E9C-101B-9397-08002B2CF9AE}" pid="24" name="ECMPresentationsGraphicsSubject">
    <vt:lpwstr>238;#Documentation|c2d16c76-e873-4401-a322-baf22aa78fcd;#239;#Campaign|844b0e98-48d0-4ab4-8824-d30f597ac69c;#240;#Event|882cd065-e920-4da8-bd24-2f3a4430f981;#251;#Exhibition|933cf78d-aff3-4ec9-8a0b-8bdb50cf5d67;#255;#Sales Enablement|fee4eaef-77df-455f-8b</vt:lpwstr>
  </property>
  <property fmtid="{D5CDD505-2E9C-101B-9397-08002B2CF9AE}" pid="25" name="o5f5e85b64a34e65ad33464cb6c0b918">
    <vt:lpwstr>Documentation|c2d16c76-e873-4401-a322-baf22aa78fcd;Campaign|844b0e98-48d0-4ab4-8824-d30f597ac69c;Event|882cd065-e920-4da8-bd24-2f3a4430f981;Exhibition|933cf78d-aff3-4ec9-8a0b-8bdb50cf5d67;Sales Enablement|fee4eaef-77df-455f-8b12-efecfc4effc0</vt:lpwstr>
  </property>
  <property fmtid="{D5CDD505-2E9C-101B-9397-08002B2CF9AE}" pid="26" name="ECMInternalExternal">
    <vt:lpwstr>110;#Internal (Veeam)|70588c4f-df11-4018-95c2-d32a8f0632bb</vt:lpwstr>
  </property>
  <property fmtid="{D5CDD505-2E9C-101B-9397-08002B2CF9AE}" pid="27" name="ECMGraphicsType">
    <vt:lpwstr/>
  </property>
  <property fmtid="{D5CDD505-2E9C-101B-9397-08002B2CF9AE}" pid="28" name="TaxKeywordTaxHTField">
    <vt:lpwstr/>
  </property>
  <property fmtid="{D5CDD505-2E9C-101B-9397-08002B2CF9AE}" pid="29" name="ECMParentDoc">
    <vt:lpwstr>, </vt:lpwstr>
  </property>
  <property fmtid="{D5CDD505-2E9C-101B-9397-08002B2CF9AE}" pid="30" name="Disposition_x0020_Type">
    <vt:lpwstr/>
  </property>
  <property fmtid="{D5CDD505-2E9C-101B-9397-08002B2CF9AE}" pid="31" name="ECMProduct">
    <vt:lpwstr>259;#N/A|b72144cb-7888-4a2d-81fa-9da212a1619f</vt:lpwstr>
  </property>
  <property fmtid="{D5CDD505-2E9C-101B-9397-08002B2CF9AE}" pid="32" name="ECMStageOfSale">
    <vt:lpwstr>52;#1-Qualify|47022983-abe8-463e-ae6c-9db6a793a786;#63;#2-Identify|bcea8331-d022-4da7-b580-3c5d590c963a;#111;#3-Propose|0c3124ce-1c63-4040-a928-5205805e9eba;#112;#4-Validate Solution|922b3c00-814f-4f2c-b49f-ec9519d895e1;#193;#5-Close|1b26a1e7-5c6e-4170-87</vt:lpwstr>
  </property>
  <property fmtid="{D5CDD505-2E9C-101B-9397-08002B2CF9AE}" pid="33" name="pff748c0bd734496b79ea7ae06c0e132">
    <vt:lpwstr/>
  </property>
  <property fmtid="{D5CDD505-2E9C-101B-9397-08002B2CF9AE}" pid="34" name="f8c6466bdf284165b502514ef0960a93">
    <vt:lpwstr/>
  </property>
  <property fmtid="{D5CDD505-2E9C-101B-9397-08002B2CF9AE}" pid="35" name="ECMVendor">
    <vt:lpwstr/>
  </property>
  <property fmtid="{D5CDD505-2E9C-101B-9397-08002B2CF9AE}" pid="36" name="pd774d1a8be446d397f375a0336488e0">
    <vt:lpwstr/>
  </property>
  <property fmtid="{D5CDD505-2E9C-101B-9397-08002B2CF9AE}" pid="37" name="ECMDisposition">
    <vt:lpwstr/>
  </property>
  <property fmtid="{D5CDD505-2E9C-101B-9397-08002B2CF9AE}" pid="38" name="Link to veeam.com">
    <vt:lpwstr>, </vt:lpwstr>
  </property>
  <property fmtid="{D5CDD505-2E9C-101B-9397-08002B2CF9AE}" pid="39" name="ECMRegion">
    <vt:lpwstr>37;#Global|56018d5f-5315-4f9a-8407-54d0e761a94a</vt:lpwstr>
  </property>
  <property fmtid="{D5CDD505-2E9C-101B-9397-08002B2CF9AE}" pid="40" name="ECMPrintGraphicsType">
    <vt:lpwstr/>
  </property>
  <property fmtid="{D5CDD505-2E9C-101B-9397-08002B2CF9AE}" pid="41" name="ECMWebGraphicsType">
    <vt:lpwstr/>
  </property>
  <property fmtid="{D5CDD505-2E9C-101B-9397-08002B2CF9AE}" pid="42" name="Disposition Type">
    <vt:lpwstr/>
  </property>
  <property fmtid="{D5CDD505-2E9C-101B-9397-08002B2CF9AE}" pid="43" name="ECMIndustrySegment">
    <vt:lpwstr/>
  </property>
  <property fmtid="{D5CDD505-2E9C-101B-9397-08002B2CF9AE}" pid="44" name="d72d41b6328346bbac04a2cb37c4c885">
    <vt:lpwstr/>
  </property>
  <property fmtid="{D5CDD505-2E9C-101B-9397-08002B2CF9AE}" pid="45" name="pdff2c3639cc4f0fac7d1b55534dac16">
    <vt:lpwstr/>
  </property>
  <property fmtid="{D5CDD505-2E9C-101B-9397-08002B2CF9AE}" pid="46" name="ECMCampaignName">
    <vt:lpwstr/>
  </property>
  <property fmtid="{D5CDD505-2E9C-101B-9397-08002B2CF9AE}" pid="47" name="ECMPresentationsGraphicsType">
    <vt:lpwstr>249;#Template|5cf4d992-6a87-462f-98f4-455ae2039662</vt:lpwstr>
  </property>
  <property fmtid="{D5CDD505-2E9C-101B-9397-08002B2CF9AE}" pid="48" name="je6b2c9d664e4a95a3790782edc82042">
    <vt:lpwstr/>
  </property>
  <property fmtid="{D5CDD505-2E9C-101B-9397-08002B2CF9AE}" pid="49" name="ECMCompetitiveType">
    <vt:lpwstr/>
  </property>
  <property fmtid="{D5CDD505-2E9C-101B-9397-08002B2CF9AE}" pid="50" name="Link to Campaign in SF">
    <vt:lpwstr>, </vt:lpwstr>
  </property>
  <property fmtid="{D5CDD505-2E9C-101B-9397-08002B2CF9AE}" pid="51" name="ebe0cd54f2cc46259de1b1d3aff537a0">
    <vt:lpwstr/>
  </property>
  <property fmtid="{D5CDD505-2E9C-101B-9397-08002B2CF9AE}" pid="52" name="ECMTargetedBuyerPerson">
    <vt:lpwstr/>
  </property>
  <property fmtid="{D5CDD505-2E9C-101B-9397-08002B2CF9AE}" pid="53" name="ECMBroadNarrowAudience">
    <vt:lpwstr/>
  </property>
  <property fmtid="{D5CDD505-2E9C-101B-9397-08002B2CF9AE}" pid="54" name="ECMGuidelinesType">
    <vt:lpwstr/>
  </property>
  <property fmtid="{D5CDD505-2E9C-101B-9397-08002B2CF9AE}" pid="55" name="eaa3a7d15bed42669d645562376fe50b">
    <vt:lpwstr/>
  </property>
  <property fmtid="{D5CDD505-2E9C-101B-9397-08002B2CF9AE}" pid="56" name="c1e74be1eae249c58b0d9b737e0870a5">
    <vt:lpwstr/>
  </property>
  <property fmtid="{D5CDD505-2E9C-101B-9397-08002B2CF9AE}" pid="57" name="p0cfc8a4168949819f0998e437ec9051">
    <vt:lpwstr/>
  </property>
  <property fmtid="{D5CDD505-2E9C-101B-9397-08002B2CF9AE}" pid="58" name="n3287bb41ba64452b2830fcc408704c9">
    <vt:lpwstr/>
  </property>
  <property fmtid="{D5CDD505-2E9C-101B-9397-08002B2CF9AE}" pid="59" name="m439c7bec22e426ab1454bd2998b8711">
    <vt:lpwstr/>
  </property>
  <property fmtid="{D5CDD505-2E9C-101B-9397-08002B2CF9AE}" pid="60" name="ECMApplicationRecovery">
    <vt:lpwstr/>
  </property>
  <property fmtid="{D5CDD505-2E9C-101B-9397-08002B2CF9AE}" pid="61" name="ECMCheatSheetType">
    <vt:lpwstr/>
  </property>
  <property fmtid="{D5CDD505-2E9C-101B-9397-08002B2CF9AE}" pid="62" name="ECMAudience">
    <vt:lpwstr>171;#ALL|ad0e3522-d098-49cb-9fa5-82217f4767c5</vt:lpwstr>
  </property>
  <property fmtid="{D5CDD505-2E9C-101B-9397-08002B2CF9AE}" pid="63" name="ECMUISubject">
    <vt:lpwstr/>
  </property>
  <property fmtid="{D5CDD505-2E9C-101B-9397-08002B2CF9AE}" pid="64" name="jd36fb717478479e835e22d281dd20a3">
    <vt:lpwstr/>
  </property>
  <property fmtid="{D5CDD505-2E9C-101B-9397-08002B2CF9AE}" pid="65" name="Link to ProPartner">
    <vt:lpwstr>, </vt:lpwstr>
  </property>
  <property fmtid="{D5CDD505-2E9C-101B-9397-08002B2CF9AE}" pid="66" name="becc5d3b2da9439b90dc674b28110750">
    <vt:lpwstr/>
  </property>
  <property fmtid="{D5CDD505-2E9C-101B-9397-08002B2CF9AE}" pid="67" name="i69dcc2a6214460aa01b1136dd585917">
    <vt:lpwstr/>
  </property>
  <property fmtid="{D5CDD505-2E9C-101B-9397-08002B2CF9AE}" pid="68" name="ECMProductPresentationType">
    <vt:lpwstr/>
  </property>
  <property fmtid="{D5CDD505-2E9C-101B-9397-08002B2CF9AE}" pid="69" name="dc0d93916a9e4e28a485206eb207dc70">
    <vt:lpwstr>Template|5cf4d992-6a87-462f-98f4-455ae2039662</vt:lpwstr>
  </property>
  <property fmtid="{D5CDD505-2E9C-101B-9397-08002B2CF9AE}" pid="70" name="o85c8aad9a314074a476b64376f3fceb">
    <vt:lpwstr/>
  </property>
  <property fmtid="{D5CDD505-2E9C-101B-9397-08002B2CF9AE}" pid="71" name="ECMProductVerion">
    <vt:lpwstr>151;#N/A|13c94ca0-6b62-49d8-bd25-c160e52d2f21</vt:lpwstr>
  </property>
  <property fmtid="{D5CDD505-2E9C-101B-9397-08002B2CF9AE}" pid="72" name="ECMGuidelinesDesignSubject">
    <vt:lpwstr>179;#Presentations|de4c0233-fbe6-422a-80a4-179d0996851d</vt:lpwstr>
  </property>
  <property fmtid="{D5CDD505-2E9C-101B-9397-08002B2CF9AE}" pid="73" name="ECMDesignResourcesType">
    <vt:lpwstr/>
  </property>
  <property fmtid="{D5CDD505-2E9C-101B-9397-08002B2CF9AE}" pid="74" name="ECMWebGraphicsSubject">
    <vt:lpwstr/>
  </property>
  <property fmtid="{D5CDD505-2E9C-101B-9397-08002B2CF9AE}" pid="75" name="_dlc_DocIdItemGuid">
    <vt:lpwstr>1ac20b7d-ec00-4dbe-aef2-b76d891967eb</vt:lpwstr>
  </property>
  <property fmtid="{D5CDD505-2E9C-101B-9397-08002B2CF9AE}" pid="76" name="ECMDatasheetType">
    <vt:lpwstr/>
  </property>
  <property fmtid="{D5CDD505-2E9C-101B-9397-08002B2CF9AE}" pid="77" name="ECMEvent">
    <vt:lpwstr/>
  </property>
  <property fmtid="{D5CDD505-2E9C-101B-9397-08002B2CF9AE}" pid="78" name="ECMCompetitiveProduct">
    <vt:lpwstr/>
  </property>
  <property fmtid="{D5CDD505-2E9C-101B-9397-08002B2CF9AE}" pid="79" name="k3d1248032604096bf36963f0f8276f3">
    <vt:lpwstr/>
  </property>
  <property fmtid="{D5CDD505-2E9C-101B-9397-08002B2CF9AE}" pid="80" name="LikedBy">
    <vt:lpwstr>2;#i:0#.w|amust\eborisova</vt:lpwstr>
  </property>
  <property fmtid="{D5CDD505-2E9C-101B-9397-08002B2CF9AE}" pid="81" name="c07b6a7c25d340ec8c290ead2d7d00b1">
    <vt:lpwstr/>
  </property>
  <property fmtid="{D5CDD505-2E9C-101B-9397-08002B2CF9AE}" pid="82" name="k2148110fdb94449a6b87b8849495725">
    <vt:lpwstr/>
  </property>
  <property fmtid="{D5CDD505-2E9C-101B-9397-08002B2CF9AE}" pid="83" name="ECMFlyerType">
    <vt:lpwstr/>
  </property>
  <property fmtid="{D5CDD505-2E9C-101B-9397-08002B2CF9AE}" pid="84" name="ECMWebinarType">
    <vt:lpwstr/>
  </property>
  <property fmtid="{D5CDD505-2E9C-101B-9397-08002B2CF9AE}" pid="85" name="o86f45d8573047a98345fda25e79eb23">
    <vt:lpwstr/>
  </property>
  <property fmtid="{D5CDD505-2E9C-101B-9397-08002B2CF9AE}" pid="86" name="b3717f551f6a4808b617198e71622fc9">
    <vt:lpwstr/>
  </property>
  <property fmtid="{D5CDD505-2E9C-101B-9397-08002B2CF9AE}" pid="87" name="ECMPlaybookType">
    <vt:lpwstr/>
  </property>
  <property fmtid="{D5CDD505-2E9C-101B-9397-08002B2CF9AE}" pid="88" name="ECMFAQType">
    <vt:lpwstr/>
  </property>
  <property fmtid="{D5CDD505-2E9C-101B-9397-08002B2CF9AE}" pid="89" name="Order">
    <vt:r8>11200</vt:r8>
  </property>
  <property fmtid="{D5CDD505-2E9C-101B-9397-08002B2CF9AE}" pid="90" name="xd_ProgID">
    <vt:lpwstr/>
  </property>
  <property fmtid="{D5CDD505-2E9C-101B-9397-08002B2CF9AE}" pid="91" name="TemplateUrl">
    <vt:lpwstr/>
  </property>
  <property fmtid="{D5CDD505-2E9C-101B-9397-08002B2CF9AE}" pid="92" name="_CopySource">
    <vt:lpwstr>https://team.veeam.com/brandspace/Pages/Veeam_Corporate_Template_16x9_2019.pptx</vt:lpwstr>
  </property>
</Properties>
</file>